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5" r:id="rId2"/>
    <p:sldId id="271" r:id="rId3"/>
    <p:sldId id="256" r:id="rId4"/>
    <p:sldId id="273" r:id="rId5"/>
    <p:sldId id="282" r:id="rId6"/>
    <p:sldId id="277" r:id="rId7"/>
    <p:sldId id="267" r:id="rId8"/>
    <p:sldId id="274" r:id="rId9"/>
    <p:sldId id="276" r:id="rId10"/>
    <p:sldId id="283" r:id="rId11"/>
    <p:sldId id="268" r:id="rId12"/>
    <p:sldId id="278" r:id="rId13"/>
    <p:sldId id="279" r:id="rId14"/>
    <p:sldId id="269" r:id="rId15"/>
    <p:sldId id="280" r:id="rId16"/>
    <p:sldId id="281" r:id="rId17"/>
    <p:sldId id="275" r:id="rId18"/>
    <p:sldId id="270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4">
          <p15:clr>
            <a:srgbClr val="A4A3A4"/>
          </p15:clr>
        </p15:guide>
        <p15:guide id="2" pos="38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5F97"/>
    <a:srgbClr val="ACC4E2"/>
    <a:srgbClr val="CFDDEE"/>
    <a:srgbClr val="6E82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2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109" y="62"/>
      </p:cViewPr>
      <p:guideLst>
        <p:guide orient="horz" pos="2124"/>
        <p:guide pos="38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ACC4E2"/>
            </a:solidFill>
            <a:ln>
              <a:noFill/>
            </a:ln>
            <a:effectLst/>
          </c:spPr>
          <c:invertIfNegative val="0"/>
          <c:cat>
            <c:strRef>
              <c:f>Sheet1!$A$1:$A$12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Sheet1!$B$1:$B$12</c:f>
              <c:numCache>
                <c:formatCode>General</c:formatCode>
                <c:ptCount val="12"/>
                <c:pt idx="0">
                  <c:v>236</c:v>
                </c:pt>
                <c:pt idx="1">
                  <c:v>189</c:v>
                </c:pt>
                <c:pt idx="2">
                  <c:v>199</c:v>
                </c:pt>
                <c:pt idx="3">
                  <c:v>221</c:v>
                </c:pt>
                <c:pt idx="4">
                  <c:v>232</c:v>
                </c:pt>
                <c:pt idx="5">
                  <c:v>259</c:v>
                </c:pt>
                <c:pt idx="6">
                  <c:v>263</c:v>
                </c:pt>
                <c:pt idx="7">
                  <c:v>275</c:v>
                </c:pt>
                <c:pt idx="8">
                  <c:v>320</c:v>
                </c:pt>
                <c:pt idx="9">
                  <c:v>390</c:v>
                </c:pt>
                <c:pt idx="10">
                  <c:v>480</c:v>
                </c:pt>
                <c:pt idx="11">
                  <c:v>520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C-4522-B313-1C96A34014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426831"/>
        <c:axId val="197417679"/>
      </c:barChart>
      <c:catAx>
        <c:axId val="1974268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97417679"/>
        <c:crosses val="autoZero"/>
        <c:auto val="1"/>
        <c:lblAlgn val="ctr"/>
        <c:lblOffset val="100"/>
        <c:noMultiLvlLbl val="0"/>
      </c:catAx>
      <c:valAx>
        <c:axId val="197417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974268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ACC4E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30-4B8F-8F79-563483DE0EA8}"/>
              </c:ext>
            </c:extLst>
          </c:dPt>
          <c:dPt>
            <c:idx val="1"/>
            <c:bubble3D val="0"/>
            <c:spPr>
              <a:solidFill>
                <a:srgbClr val="3C5F97">
                  <a:alpha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30-4B8F-8F79-563483DE0EA8}"/>
              </c:ext>
            </c:extLst>
          </c:dPt>
          <c:dPt>
            <c:idx val="2"/>
            <c:bubble3D val="0"/>
            <c:spPr>
              <a:solidFill>
                <a:srgbClr val="ACC4E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30-4B8F-8F79-563483DE0EA8}"/>
              </c:ext>
            </c:extLst>
          </c:dPt>
          <c:dPt>
            <c:idx val="3"/>
            <c:bubble3D val="0"/>
            <c:spPr>
              <a:solidFill>
                <a:srgbClr val="3C5F9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30-4B8F-8F79-563483DE0EA8}"/>
              </c:ext>
            </c:extLst>
          </c:dPt>
          <c:cat>
            <c:strRef>
              <c:f>Sheet1!$G$16:$G$19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Sheet1!$H$16:$H$19</c:f>
              <c:numCache>
                <c:formatCode>0%</c:formatCode>
                <c:ptCount val="4"/>
                <c:pt idx="0">
                  <c:v>0.15</c:v>
                </c:pt>
                <c:pt idx="1">
                  <c:v>0.33</c:v>
                </c:pt>
                <c:pt idx="2">
                  <c:v>0.23</c:v>
                </c:pt>
                <c:pt idx="3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E30-4B8F-8F79-563483DE0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Sheet1!$B$14</c:f>
              <c:strCache>
                <c:ptCount val="1"/>
                <c:pt idx="0">
                  <c:v>产品A</c:v>
                </c:pt>
              </c:strCache>
            </c:strRef>
          </c:tx>
          <c:spPr>
            <a:solidFill>
              <a:srgbClr val="3C5F97"/>
            </a:solidFill>
            <a:ln>
              <a:noFill/>
            </a:ln>
            <a:effectLst/>
          </c:spPr>
          <c:invertIfNegative val="0"/>
          <c:cat>
            <c:strRef>
              <c:f>Sheet1!$A$15:$A$18</c:f>
              <c:strCache>
                <c:ptCount val="4"/>
                <c:pt idx="0">
                  <c:v>第一组</c:v>
                </c:pt>
                <c:pt idx="1">
                  <c:v>第二组</c:v>
                </c:pt>
                <c:pt idx="2">
                  <c:v>第三组</c:v>
                </c:pt>
                <c:pt idx="3">
                  <c:v>第四组</c:v>
                </c:pt>
              </c:strCache>
            </c:strRef>
          </c:cat>
          <c:val>
            <c:numRef>
              <c:f>Sheet1!$B$15:$B$18</c:f>
              <c:numCache>
                <c:formatCode>General</c:formatCode>
                <c:ptCount val="4"/>
                <c:pt idx="0">
                  <c:v>133</c:v>
                </c:pt>
                <c:pt idx="1">
                  <c:v>236</c:v>
                </c:pt>
                <c:pt idx="2">
                  <c:v>145</c:v>
                </c:pt>
                <c:pt idx="3">
                  <c:v>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4E-40B6-95B7-36A458324343}"/>
            </c:ext>
          </c:extLst>
        </c:ser>
        <c:ser>
          <c:idx val="1"/>
          <c:order val="1"/>
          <c:tx>
            <c:strRef>
              <c:f>Sheet1!$C$14</c:f>
              <c:strCache>
                <c:ptCount val="1"/>
                <c:pt idx="0">
                  <c:v>产品B</c:v>
                </c:pt>
              </c:strCache>
            </c:strRef>
          </c:tx>
          <c:spPr>
            <a:solidFill>
              <a:srgbClr val="ACC4E2"/>
            </a:solidFill>
            <a:ln>
              <a:noFill/>
            </a:ln>
            <a:effectLst/>
          </c:spPr>
          <c:invertIfNegative val="0"/>
          <c:cat>
            <c:strRef>
              <c:f>Sheet1!$A$15:$A$18</c:f>
              <c:strCache>
                <c:ptCount val="4"/>
                <c:pt idx="0">
                  <c:v>第一组</c:v>
                </c:pt>
                <c:pt idx="1">
                  <c:v>第二组</c:v>
                </c:pt>
                <c:pt idx="2">
                  <c:v>第三组</c:v>
                </c:pt>
                <c:pt idx="3">
                  <c:v>第四组</c:v>
                </c:pt>
              </c:strCache>
            </c:strRef>
          </c:cat>
          <c:val>
            <c:numRef>
              <c:f>Sheet1!$C$15:$C$18</c:f>
              <c:numCache>
                <c:formatCode>General</c:formatCode>
                <c:ptCount val="4"/>
                <c:pt idx="0">
                  <c:v>152</c:v>
                </c:pt>
                <c:pt idx="1">
                  <c:v>88</c:v>
                </c:pt>
                <c:pt idx="2">
                  <c:v>132</c:v>
                </c:pt>
                <c:pt idx="3">
                  <c:v>122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4E-40B6-95B7-36A4583243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56698879"/>
        <c:axId val="256699295"/>
      </c:barChart>
      <c:catAx>
        <c:axId val="2566988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56699295"/>
        <c:crosses val="autoZero"/>
        <c:auto val="1"/>
        <c:lblAlgn val="ctr"/>
        <c:lblOffset val="100"/>
        <c:noMultiLvlLbl val="0"/>
      </c:catAx>
      <c:valAx>
        <c:axId val="2566992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56698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9C240-C69C-4A8F-8294-7F598463246F}" type="datetimeFigureOut">
              <a:rPr lang="zh-CN" altLang="en-US" smtClean="0"/>
              <a:t>2024/3/15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55186-29F4-4935-AA75-B564788EA9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6" r="16512" b="84486"/>
          <a:stretch>
            <a:fillRect/>
          </a:stretch>
        </p:blipFill>
        <p:spPr>
          <a:xfrm>
            <a:off x="685800" y="4381361"/>
            <a:ext cx="11506200" cy="2476641"/>
          </a:xfrm>
          <a:custGeom>
            <a:avLst/>
            <a:gdLst>
              <a:gd name="connsiteX0" fmla="*/ 0 w 11506200"/>
              <a:gd name="connsiteY0" fmla="*/ 0 h 2476641"/>
              <a:gd name="connsiteX1" fmla="*/ 11506200 w 11506200"/>
              <a:gd name="connsiteY1" fmla="*/ 0 h 2476641"/>
              <a:gd name="connsiteX2" fmla="*/ 11506200 w 11506200"/>
              <a:gd name="connsiteY2" fmla="*/ 2476641 h 2476641"/>
              <a:gd name="connsiteX3" fmla="*/ 0 w 11506200"/>
              <a:gd name="connsiteY3" fmla="*/ 2476641 h 247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06200" h="2476641">
                <a:moveTo>
                  <a:pt x="0" y="0"/>
                </a:moveTo>
                <a:lnTo>
                  <a:pt x="11506200" y="0"/>
                </a:lnTo>
                <a:lnTo>
                  <a:pt x="11506200" y="2476641"/>
                </a:lnTo>
                <a:lnTo>
                  <a:pt x="0" y="2476641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3" r="4641" b="72924"/>
          <a:stretch>
            <a:fillRect/>
          </a:stretch>
        </p:blipFill>
        <p:spPr>
          <a:xfrm>
            <a:off x="0" y="5257004"/>
            <a:ext cx="12192000" cy="1600996"/>
          </a:xfrm>
          <a:custGeom>
            <a:avLst/>
            <a:gdLst>
              <a:gd name="connsiteX0" fmla="*/ 0 w 12192000"/>
              <a:gd name="connsiteY0" fmla="*/ 0 h 1600996"/>
              <a:gd name="connsiteX1" fmla="*/ 12192000 w 12192000"/>
              <a:gd name="connsiteY1" fmla="*/ 0 h 1600996"/>
              <a:gd name="connsiteX2" fmla="*/ 12192000 w 12192000"/>
              <a:gd name="connsiteY2" fmla="*/ 1600996 h 1600996"/>
              <a:gd name="connsiteX3" fmla="*/ 0 w 12192000"/>
              <a:gd name="connsiteY3" fmla="*/ 1600996 h 160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00996">
                <a:moveTo>
                  <a:pt x="0" y="0"/>
                </a:moveTo>
                <a:lnTo>
                  <a:pt x="12192000" y="0"/>
                </a:lnTo>
                <a:lnTo>
                  <a:pt x="12192000" y="1600996"/>
                </a:lnTo>
                <a:lnTo>
                  <a:pt x="0" y="1600996"/>
                </a:lnTo>
                <a:close/>
              </a:path>
            </a:pathLst>
          </a:custGeom>
        </p:spPr>
      </p:pic>
      <p:sp>
        <p:nvSpPr>
          <p:cNvPr id="24" name="圆角矩形 23"/>
          <p:cNvSpPr/>
          <p:nvPr/>
        </p:nvSpPr>
        <p:spPr>
          <a:xfrm>
            <a:off x="5003690" y="4179113"/>
            <a:ext cx="2194632" cy="353943"/>
          </a:xfrm>
          <a:prstGeom prst="roundRect">
            <a:avLst>
              <a:gd name="adj" fmla="val 50000"/>
            </a:avLst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272800" y="2853177"/>
            <a:ext cx="564639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3C5F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067935" y="4187825"/>
            <a:ext cx="20142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464464" y="1459313"/>
            <a:ext cx="52211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gradFill>
                  <a:gsLst>
                    <a:gs pos="39000">
                      <a:srgbClr val="3C5F97"/>
                    </a:gs>
                    <a:gs pos="66000">
                      <a:srgbClr val="3C5F97">
                        <a:alpha val="50000"/>
                      </a:srgbClr>
                    </a:gs>
                    <a:gs pos="100000">
                      <a:srgbClr val="3C5F97">
                        <a:alpha val="0"/>
                      </a:srgbClr>
                    </a:gs>
                  </a:gsLst>
                  <a:lin ang="5400000" scaled="1"/>
                </a:gradFill>
                <a:latin typeface="方正悠宋体" panose="02010600010101010101" charset="-122"/>
                <a:ea typeface="方正悠宋体" panose="02010600010101010101" charset="-122"/>
              </a:rPr>
              <a:t>工作汇报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B424F79-D8D9-AE54-CE9B-926C998394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25" y="186997"/>
            <a:ext cx="1894372" cy="4078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297095" y="1653080"/>
            <a:ext cx="2368972" cy="949434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rgbClr val="3C5F9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01153" tIns="23707" rIns="353740" bIns="23707" spcCol="1270" anchor="ctr"/>
          <a:lstStyle/>
          <a:p>
            <a:pPr marL="0" marR="0" lvl="0" indent="0" algn="ctr" defTabSz="165925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xa Ligh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297095" y="3134747"/>
            <a:ext cx="2368972" cy="949434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rgbClr val="3C5F9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01153" tIns="23707" rIns="353740" bIns="23707" spcCol="1270" anchor="ctr"/>
          <a:lstStyle/>
          <a:p>
            <a:pPr marL="0" marR="0" lvl="0" indent="0" algn="ctr" defTabSz="165925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xa Ligh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297095" y="4641032"/>
            <a:ext cx="2368972" cy="949434"/>
          </a:xfrm>
          <a:custGeom>
            <a:avLst/>
            <a:gdLst>
              <a:gd name="connsiteX0" fmla="*/ 0 w 1326527"/>
              <a:gd name="connsiteY0" fmla="*/ 0 h 530610"/>
              <a:gd name="connsiteX1" fmla="*/ 1061222 w 1326527"/>
              <a:gd name="connsiteY1" fmla="*/ 0 h 530610"/>
              <a:gd name="connsiteX2" fmla="*/ 1326527 w 1326527"/>
              <a:gd name="connsiteY2" fmla="*/ 265305 h 530610"/>
              <a:gd name="connsiteX3" fmla="*/ 1061222 w 1326527"/>
              <a:gd name="connsiteY3" fmla="*/ 530610 h 530610"/>
              <a:gd name="connsiteX4" fmla="*/ 0 w 1326527"/>
              <a:gd name="connsiteY4" fmla="*/ 530610 h 530610"/>
              <a:gd name="connsiteX5" fmla="*/ 265305 w 1326527"/>
              <a:gd name="connsiteY5" fmla="*/ 265305 h 530610"/>
              <a:gd name="connsiteX6" fmla="*/ 0 w 1326527"/>
              <a:gd name="connsiteY6" fmla="*/ 0 h 53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7" h="530610">
                <a:moveTo>
                  <a:pt x="0" y="0"/>
                </a:moveTo>
                <a:lnTo>
                  <a:pt x="1061222" y="0"/>
                </a:lnTo>
                <a:lnTo>
                  <a:pt x="1326527" y="265305"/>
                </a:lnTo>
                <a:lnTo>
                  <a:pt x="1061222" y="530610"/>
                </a:lnTo>
                <a:lnTo>
                  <a:pt x="0" y="530610"/>
                </a:lnTo>
                <a:lnTo>
                  <a:pt x="265305" y="265305"/>
                </a:lnTo>
                <a:lnTo>
                  <a:pt x="0" y="0"/>
                </a:lnTo>
                <a:close/>
              </a:path>
            </a:pathLst>
          </a:custGeom>
          <a:solidFill>
            <a:srgbClr val="3C5F9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01153" tIns="23707" rIns="353740" bIns="23707" spcCol="1270" anchor="ctr"/>
          <a:lstStyle/>
          <a:p>
            <a:pPr marL="0" marR="0" lvl="0" indent="0" algn="ctr" defTabSz="165925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xa Light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26" name="1"/>
          <p:cNvSpPr txBox="1">
            <a:spLocks noChangeArrowheads="1"/>
          </p:cNvSpPr>
          <p:nvPr/>
        </p:nvSpPr>
        <p:spPr bwMode="auto">
          <a:xfrm>
            <a:off x="876137" y="474302"/>
            <a:ext cx="16058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工作重难点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06" b="44023"/>
          <a:stretch>
            <a:fillRect/>
          </a:stretch>
        </p:blipFill>
        <p:spPr>
          <a:xfrm rot="8265557">
            <a:off x="-1984584" y="47711"/>
            <a:ext cx="5346969" cy="3838924"/>
          </a:xfrm>
          <a:custGeom>
            <a:avLst/>
            <a:gdLst>
              <a:gd name="connsiteX0" fmla="*/ 1861071 w 5346969"/>
              <a:gd name="connsiteY0" fmla="*/ 3838924 h 3838924"/>
              <a:gd name="connsiteX1" fmla="*/ 0 w 5346969"/>
              <a:gd name="connsiteY1" fmla="*/ 2148997 h 3838924"/>
              <a:gd name="connsiteX2" fmla="*/ 0 w 5346969"/>
              <a:gd name="connsiteY2" fmla="*/ 1021416 h 3838924"/>
              <a:gd name="connsiteX3" fmla="*/ 927487 w 5346969"/>
              <a:gd name="connsiteY3" fmla="*/ 0 h 3838924"/>
              <a:gd name="connsiteX4" fmla="*/ 5346969 w 5346969"/>
              <a:gd name="connsiteY4" fmla="*/ 0 h 383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6969" h="3838924">
                <a:moveTo>
                  <a:pt x="1861071" y="3838924"/>
                </a:moveTo>
                <a:lnTo>
                  <a:pt x="0" y="2148997"/>
                </a:lnTo>
                <a:lnTo>
                  <a:pt x="0" y="1021416"/>
                </a:lnTo>
                <a:lnTo>
                  <a:pt x="927487" y="0"/>
                </a:lnTo>
                <a:lnTo>
                  <a:pt x="5346969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81" b="46601"/>
          <a:stretch>
            <a:fillRect/>
          </a:stretch>
        </p:blipFill>
        <p:spPr>
          <a:xfrm rot="9595471">
            <a:off x="-1223163" y="-1269169"/>
            <a:ext cx="10747408" cy="7658200"/>
          </a:xfrm>
          <a:custGeom>
            <a:avLst/>
            <a:gdLst>
              <a:gd name="connsiteX0" fmla="*/ 8393346 w 10747408"/>
              <a:gd name="connsiteY0" fmla="*/ 7658200 h 7658200"/>
              <a:gd name="connsiteX1" fmla="*/ 0 w 10747408"/>
              <a:gd name="connsiteY1" fmla="*/ 4590743 h 7658200"/>
              <a:gd name="connsiteX2" fmla="*/ 0 w 10747408"/>
              <a:gd name="connsiteY2" fmla="*/ 3022142 h 7658200"/>
              <a:gd name="connsiteX3" fmla="*/ 1104481 w 10747408"/>
              <a:gd name="connsiteY3" fmla="*/ 0 h 7658200"/>
              <a:gd name="connsiteX4" fmla="*/ 7417706 w 10747408"/>
              <a:gd name="connsiteY4" fmla="*/ 0 h 7658200"/>
              <a:gd name="connsiteX5" fmla="*/ 10747408 w 10747408"/>
              <a:gd name="connsiteY5" fmla="*/ 1216882 h 765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47408" h="7658200">
                <a:moveTo>
                  <a:pt x="8393346" y="7658200"/>
                </a:moveTo>
                <a:lnTo>
                  <a:pt x="0" y="4590743"/>
                </a:lnTo>
                <a:lnTo>
                  <a:pt x="0" y="3022142"/>
                </a:lnTo>
                <a:lnTo>
                  <a:pt x="1104481" y="0"/>
                </a:lnTo>
                <a:lnTo>
                  <a:pt x="7417706" y="0"/>
                </a:lnTo>
                <a:lnTo>
                  <a:pt x="10747408" y="1216882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33" b="48501"/>
          <a:stretch>
            <a:fillRect/>
          </a:stretch>
        </p:blipFill>
        <p:spPr>
          <a:xfrm rot="19186119">
            <a:off x="8384732" y="3550553"/>
            <a:ext cx="5641920" cy="3591786"/>
          </a:xfrm>
          <a:custGeom>
            <a:avLst/>
            <a:gdLst>
              <a:gd name="connsiteX0" fmla="*/ 4246552 w 4246552"/>
              <a:gd name="connsiteY0" fmla="*/ 0 h 2703460"/>
              <a:gd name="connsiteX1" fmla="*/ 1959414 w 4246552"/>
              <a:gd name="connsiteY1" fmla="*/ 2703460 h 2703460"/>
              <a:gd name="connsiteX2" fmla="*/ 0 w 4246552"/>
              <a:gd name="connsiteY2" fmla="*/ 1045789 h 2703460"/>
              <a:gd name="connsiteX3" fmla="*/ 0 w 4246552"/>
              <a:gd name="connsiteY3" fmla="*/ 0 h 270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6552" h="2703460">
                <a:moveTo>
                  <a:pt x="4246552" y="0"/>
                </a:moveTo>
                <a:lnTo>
                  <a:pt x="1959414" y="2703460"/>
                </a:lnTo>
                <a:lnTo>
                  <a:pt x="0" y="104578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9" t="56678" r="20072"/>
          <a:stretch>
            <a:fillRect/>
          </a:stretch>
        </p:blipFill>
        <p:spPr>
          <a:xfrm rot="18433503">
            <a:off x="-1823581" y="54254"/>
            <a:ext cx="4684178" cy="2256362"/>
          </a:xfrm>
          <a:custGeom>
            <a:avLst/>
            <a:gdLst>
              <a:gd name="connsiteX0" fmla="*/ 2969950 w 4684178"/>
              <a:gd name="connsiteY0" fmla="*/ 0 h 2256362"/>
              <a:gd name="connsiteX1" fmla="*/ 4684178 w 4684178"/>
              <a:gd name="connsiteY1" fmla="*/ 2256362 h 2256362"/>
              <a:gd name="connsiteX2" fmla="*/ 0 w 4684178"/>
              <a:gd name="connsiteY2" fmla="*/ 2256362 h 225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4178" h="2256362">
                <a:moveTo>
                  <a:pt x="2969950" y="0"/>
                </a:moveTo>
                <a:lnTo>
                  <a:pt x="4684178" y="2256362"/>
                </a:lnTo>
                <a:lnTo>
                  <a:pt x="0" y="2256362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4" r="19670" b="53973"/>
          <a:stretch>
            <a:fillRect/>
          </a:stretch>
        </p:blipFill>
        <p:spPr>
          <a:xfrm rot="18433503">
            <a:off x="9152769" y="4403095"/>
            <a:ext cx="4976689" cy="2397265"/>
          </a:xfrm>
          <a:custGeom>
            <a:avLst/>
            <a:gdLst>
              <a:gd name="connsiteX0" fmla="*/ 4976689 w 4976689"/>
              <a:gd name="connsiteY0" fmla="*/ 0 h 2397265"/>
              <a:gd name="connsiteX1" fmla="*/ 1821276 w 4976689"/>
              <a:gd name="connsiteY1" fmla="*/ 2397265 h 2397265"/>
              <a:gd name="connsiteX2" fmla="*/ 0 w 4976689"/>
              <a:gd name="connsiteY2" fmla="*/ 0 h 239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76689" h="2397265">
                <a:moveTo>
                  <a:pt x="4976689" y="0"/>
                </a:moveTo>
                <a:lnTo>
                  <a:pt x="1821276" y="2397265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7" name="PA_文本框 2"/>
          <p:cNvSpPr txBox="1"/>
          <p:nvPr>
            <p:custDataLst>
              <p:tags r:id="rId1"/>
            </p:custDataLst>
          </p:nvPr>
        </p:nvSpPr>
        <p:spPr>
          <a:xfrm>
            <a:off x="3225677" y="2261874"/>
            <a:ext cx="5768922" cy="9041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4800" b="0" dirty="0">
                <a:solidFill>
                  <a:srgbClr val="3C5F97"/>
                </a:solidFill>
                <a:latin typeface="方正悠宋体" panose="02010600010101010101" charset="-122"/>
                <a:ea typeface="方正悠宋体" panose="02010600010101010101" charset="-122"/>
                <a:cs typeface="+mn-ea"/>
                <a:sym typeface="+mn-lt"/>
              </a:rPr>
              <a:t>解决实施方案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5037995" y="4505369"/>
            <a:ext cx="2142450" cy="401418"/>
          </a:xfrm>
          <a:prstGeom prst="roundRect">
            <a:avLst>
              <a:gd name="adj" fmla="val 50000"/>
            </a:avLst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pc="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PART.03</a:t>
            </a:r>
            <a:endParaRPr lang="zh-CN" altLang="en-US" sz="1600" spc="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3432096375"/>
              </p:ext>
            </p:extLst>
          </p:nvPr>
        </p:nvGraphicFramePr>
        <p:xfrm>
          <a:off x="2772833" y="1524001"/>
          <a:ext cx="6646333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1"/>
          <p:cNvSpPr txBox="1">
            <a:spLocks noChangeArrowheads="1"/>
          </p:cNvSpPr>
          <p:nvPr/>
        </p:nvSpPr>
        <p:spPr bwMode="auto">
          <a:xfrm>
            <a:off x="5398492" y="2976214"/>
            <a:ext cx="1395014" cy="108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实施</a:t>
            </a:r>
            <a:endParaRPr lang="en-US" altLang="zh-CN" sz="3200" noProof="0" dirty="0">
              <a:solidFill>
                <a:srgbClr val="3C5F97"/>
              </a:solidFill>
              <a:latin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方案</a:t>
            </a: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876136" y="474302"/>
            <a:ext cx="19876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解决实施方案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5561542" y="2099733"/>
          <a:ext cx="6088591" cy="3377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1"/>
          <p:cNvSpPr txBox="1">
            <a:spLocks noChangeArrowheads="1"/>
          </p:cNvSpPr>
          <p:nvPr/>
        </p:nvSpPr>
        <p:spPr bwMode="auto">
          <a:xfrm>
            <a:off x="1042458" y="2470372"/>
            <a:ext cx="13950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120397" y="3296229"/>
            <a:ext cx="3883681" cy="554715"/>
          </a:xfrm>
          <a:prstGeom prst="roundRect">
            <a:avLst>
              <a:gd name="adj" fmla="val 50000"/>
            </a:avLst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876137" y="474302"/>
            <a:ext cx="18835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解决实施方案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06" b="44023"/>
          <a:stretch>
            <a:fillRect/>
          </a:stretch>
        </p:blipFill>
        <p:spPr>
          <a:xfrm rot="8265557">
            <a:off x="-1984584" y="47711"/>
            <a:ext cx="5346969" cy="3838924"/>
          </a:xfrm>
          <a:custGeom>
            <a:avLst/>
            <a:gdLst>
              <a:gd name="connsiteX0" fmla="*/ 1861071 w 5346969"/>
              <a:gd name="connsiteY0" fmla="*/ 3838924 h 3838924"/>
              <a:gd name="connsiteX1" fmla="*/ 0 w 5346969"/>
              <a:gd name="connsiteY1" fmla="*/ 2148997 h 3838924"/>
              <a:gd name="connsiteX2" fmla="*/ 0 w 5346969"/>
              <a:gd name="connsiteY2" fmla="*/ 1021416 h 3838924"/>
              <a:gd name="connsiteX3" fmla="*/ 927487 w 5346969"/>
              <a:gd name="connsiteY3" fmla="*/ 0 h 3838924"/>
              <a:gd name="connsiteX4" fmla="*/ 5346969 w 5346969"/>
              <a:gd name="connsiteY4" fmla="*/ 0 h 383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6969" h="3838924">
                <a:moveTo>
                  <a:pt x="1861071" y="3838924"/>
                </a:moveTo>
                <a:lnTo>
                  <a:pt x="0" y="2148997"/>
                </a:lnTo>
                <a:lnTo>
                  <a:pt x="0" y="1021416"/>
                </a:lnTo>
                <a:lnTo>
                  <a:pt x="927487" y="0"/>
                </a:lnTo>
                <a:lnTo>
                  <a:pt x="5346969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81" b="46601"/>
          <a:stretch>
            <a:fillRect/>
          </a:stretch>
        </p:blipFill>
        <p:spPr>
          <a:xfrm rot="9595471">
            <a:off x="-1223163" y="-1269169"/>
            <a:ext cx="10747408" cy="7658200"/>
          </a:xfrm>
          <a:custGeom>
            <a:avLst/>
            <a:gdLst>
              <a:gd name="connsiteX0" fmla="*/ 8393346 w 10747408"/>
              <a:gd name="connsiteY0" fmla="*/ 7658200 h 7658200"/>
              <a:gd name="connsiteX1" fmla="*/ 0 w 10747408"/>
              <a:gd name="connsiteY1" fmla="*/ 4590743 h 7658200"/>
              <a:gd name="connsiteX2" fmla="*/ 0 w 10747408"/>
              <a:gd name="connsiteY2" fmla="*/ 3022142 h 7658200"/>
              <a:gd name="connsiteX3" fmla="*/ 1104481 w 10747408"/>
              <a:gd name="connsiteY3" fmla="*/ 0 h 7658200"/>
              <a:gd name="connsiteX4" fmla="*/ 7417706 w 10747408"/>
              <a:gd name="connsiteY4" fmla="*/ 0 h 7658200"/>
              <a:gd name="connsiteX5" fmla="*/ 10747408 w 10747408"/>
              <a:gd name="connsiteY5" fmla="*/ 1216882 h 765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47408" h="7658200">
                <a:moveTo>
                  <a:pt x="8393346" y="7658200"/>
                </a:moveTo>
                <a:lnTo>
                  <a:pt x="0" y="4590743"/>
                </a:lnTo>
                <a:lnTo>
                  <a:pt x="0" y="3022142"/>
                </a:lnTo>
                <a:lnTo>
                  <a:pt x="1104481" y="0"/>
                </a:lnTo>
                <a:lnTo>
                  <a:pt x="7417706" y="0"/>
                </a:lnTo>
                <a:lnTo>
                  <a:pt x="10747408" y="1216882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33" b="48501"/>
          <a:stretch>
            <a:fillRect/>
          </a:stretch>
        </p:blipFill>
        <p:spPr>
          <a:xfrm rot="19186119">
            <a:off x="8384732" y="3550553"/>
            <a:ext cx="5641920" cy="3591786"/>
          </a:xfrm>
          <a:custGeom>
            <a:avLst/>
            <a:gdLst>
              <a:gd name="connsiteX0" fmla="*/ 4246552 w 4246552"/>
              <a:gd name="connsiteY0" fmla="*/ 0 h 2703460"/>
              <a:gd name="connsiteX1" fmla="*/ 1959414 w 4246552"/>
              <a:gd name="connsiteY1" fmla="*/ 2703460 h 2703460"/>
              <a:gd name="connsiteX2" fmla="*/ 0 w 4246552"/>
              <a:gd name="connsiteY2" fmla="*/ 1045789 h 2703460"/>
              <a:gd name="connsiteX3" fmla="*/ 0 w 4246552"/>
              <a:gd name="connsiteY3" fmla="*/ 0 h 270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6552" h="2703460">
                <a:moveTo>
                  <a:pt x="4246552" y="0"/>
                </a:moveTo>
                <a:lnTo>
                  <a:pt x="1959414" y="2703460"/>
                </a:lnTo>
                <a:lnTo>
                  <a:pt x="0" y="104578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9" t="56678" r="20072"/>
          <a:stretch>
            <a:fillRect/>
          </a:stretch>
        </p:blipFill>
        <p:spPr>
          <a:xfrm rot="18433503">
            <a:off x="-1823581" y="54254"/>
            <a:ext cx="4684178" cy="2256362"/>
          </a:xfrm>
          <a:custGeom>
            <a:avLst/>
            <a:gdLst>
              <a:gd name="connsiteX0" fmla="*/ 2969950 w 4684178"/>
              <a:gd name="connsiteY0" fmla="*/ 0 h 2256362"/>
              <a:gd name="connsiteX1" fmla="*/ 4684178 w 4684178"/>
              <a:gd name="connsiteY1" fmla="*/ 2256362 h 2256362"/>
              <a:gd name="connsiteX2" fmla="*/ 0 w 4684178"/>
              <a:gd name="connsiteY2" fmla="*/ 2256362 h 225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4178" h="2256362">
                <a:moveTo>
                  <a:pt x="2969950" y="0"/>
                </a:moveTo>
                <a:lnTo>
                  <a:pt x="4684178" y="2256362"/>
                </a:lnTo>
                <a:lnTo>
                  <a:pt x="0" y="2256362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4" r="19670" b="53973"/>
          <a:stretch>
            <a:fillRect/>
          </a:stretch>
        </p:blipFill>
        <p:spPr>
          <a:xfrm rot="18433503">
            <a:off x="9152769" y="4403095"/>
            <a:ext cx="4976689" cy="2397265"/>
          </a:xfrm>
          <a:custGeom>
            <a:avLst/>
            <a:gdLst>
              <a:gd name="connsiteX0" fmla="*/ 4976689 w 4976689"/>
              <a:gd name="connsiteY0" fmla="*/ 0 h 2397265"/>
              <a:gd name="connsiteX1" fmla="*/ 1821276 w 4976689"/>
              <a:gd name="connsiteY1" fmla="*/ 2397265 h 2397265"/>
              <a:gd name="connsiteX2" fmla="*/ 0 w 4976689"/>
              <a:gd name="connsiteY2" fmla="*/ 0 h 239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76689" h="2397265">
                <a:moveTo>
                  <a:pt x="4976689" y="0"/>
                </a:moveTo>
                <a:lnTo>
                  <a:pt x="1821276" y="2397265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9" name="PA_文本框 2"/>
          <p:cNvSpPr txBox="1"/>
          <p:nvPr>
            <p:custDataLst>
              <p:tags r:id="rId1"/>
            </p:custDataLst>
          </p:nvPr>
        </p:nvSpPr>
        <p:spPr>
          <a:xfrm>
            <a:off x="3225677" y="2261874"/>
            <a:ext cx="5768922" cy="9041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4800" b="0" dirty="0">
                <a:solidFill>
                  <a:srgbClr val="3C5F97"/>
                </a:solidFill>
                <a:latin typeface="方正悠宋体" panose="02010600010101010101" charset="-122"/>
                <a:ea typeface="方正悠宋体" panose="02010600010101010101" charset="-122"/>
                <a:cs typeface="+mn-ea"/>
                <a:sym typeface="+mn-lt"/>
              </a:rPr>
              <a:t>下学年工作目标计划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5024775" y="3774320"/>
            <a:ext cx="2142450" cy="401418"/>
          </a:xfrm>
          <a:prstGeom prst="roundRect">
            <a:avLst>
              <a:gd name="adj" fmla="val 50000"/>
            </a:avLst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pc="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PART.04</a:t>
            </a:r>
            <a:endParaRPr lang="zh-CN" altLang="en-US" sz="1600" spc="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-1" y="4505256"/>
            <a:ext cx="12192000" cy="2362200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0" y="4495800"/>
            <a:ext cx="12192000" cy="2362200"/>
          </a:xfrm>
          <a:prstGeom prst="rect">
            <a:avLst/>
          </a:prstGeom>
          <a:solidFill>
            <a:srgbClr val="3C5F97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876137" y="474302"/>
            <a:ext cx="146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目标计划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" y="5155832"/>
            <a:ext cx="12192000" cy="1358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npin heiti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557129" y="4824528"/>
            <a:ext cx="762000" cy="762000"/>
          </a:xfrm>
          <a:prstGeom prst="ellipse">
            <a:avLst/>
          </a:prstGeom>
          <a:solidFill>
            <a:srgbClr val="3C5F97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任意多边形 17"/>
          <p:cNvSpPr/>
          <p:nvPr/>
        </p:nvSpPr>
        <p:spPr bwMode="auto">
          <a:xfrm rot="10800000">
            <a:off x="763825" y="1860112"/>
            <a:ext cx="2348606" cy="2655366"/>
          </a:xfrm>
          <a:custGeom>
            <a:avLst/>
            <a:gdLst>
              <a:gd name="connsiteX0" fmla="*/ 1300901 w 2601802"/>
              <a:gd name="connsiteY0" fmla="*/ 2941630 h 2941630"/>
              <a:gd name="connsiteX1" fmla="*/ 1103231 w 2601802"/>
              <a:gd name="connsiteY1" fmla="*/ 2896090 h 2941630"/>
              <a:gd name="connsiteX2" fmla="*/ 244975 w 2601802"/>
              <a:gd name="connsiteY2" fmla="*/ 2467674 h 2941630"/>
              <a:gd name="connsiteX3" fmla="*/ 0 w 2601802"/>
              <a:gd name="connsiteY3" fmla="*/ 2072992 h 2941630"/>
              <a:gd name="connsiteX4" fmla="*/ 0 w 2601802"/>
              <a:gd name="connsiteY4" fmla="*/ 1531860 h 2941630"/>
              <a:gd name="connsiteX5" fmla="*/ 0 w 2601802"/>
              <a:gd name="connsiteY5" fmla="*/ 1470815 h 2941630"/>
              <a:gd name="connsiteX6" fmla="*/ 0 w 2601802"/>
              <a:gd name="connsiteY6" fmla="*/ 1361042 h 2941630"/>
              <a:gd name="connsiteX7" fmla="*/ 0 w 2601802"/>
              <a:gd name="connsiteY7" fmla="*/ 868638 h 2941630"/>
              <a:gd name="connsiteX8" fmla="*/ 244975 w 2601802"/>
              <a:gd name="connsiteY8" fmla="*/ 473956 h 2941630"/>
              <a:gd name="connsiteX9" fmla="*/ 1103232 w 2601802"/>
              <a:gd name="connsiteY9" fmla="*/ 45540 h 2941630"/>
              <a:gd name="connsiteX10" fmla="*/ 1300901 w 2601802"/>
              <a:gd name="connsiteY10" fmla="*/ 0 h 2941630"/>
              <a:gd name="connsiteX11" fmla="*/ 1498571 w 2601802"/>
              <a:gd name="connsiteY11" fmla="*/ 45540 h 2941630"/>
              <a:gd name="connsiteX12" fmla="*/ 2356827 w 2601802"/>
              <a:gd name="connsiteY12" fmla="*/ 473956 h 2941630"/>
              <a:gd name="connsiteX13" fmla="*/ 2601802 w 2601802"/>
              <a:gd name="connsiteY13" fmla="*/ 868638 h 2941630"/>
              <a:gd name="connsiteX14" fmla="*/ 2601802 w 2601802"/>
              <a:gd name="connsiteY14" fmla="*/ 1409770 h 2941630"/>
              <a:gd name="connsiteX15" fmla="*/ 2601802 w 2601802"/>
              <a:gd name="connsiteY15" fmla="*/ 1470815 h 2941630"/>
              <a:gd name="connsiteX16" fmla="*/ 2601802 w 2601802"/>
              <a:gd name="connsiteY16" fmla="*/ 1580588 h 2941630"/>
              <a:gd name="connsiteX17" fmla="*/ 2601802 w 2601802"/>
              <a:gd name="connsiteY17" fmla="*/ 2072992 h 2941630"/>
              <a:gd name="connsiteX18" fmla="*/ 2356827 w 2601802"/>
              <a:gd name="connsiteY18" fmla="*/ 2467674 h 2941630"/>
              <a:gd name="connsiteX19" fmla="*/ 1498570 w 2601802"/>
              <a:gd name="connsiteY19" fmla="*/ 2896090 h 2941630"/>
              <a:gd name="connsiteX20" fmla="*/ 1300901 w 2601802"/>
              <a:gd name="connsiteY20" fmla="*/ 2941630 h 294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601802" h="2941630">
                <a:moveTo>
                  <a:pt x="1300901" y="2941630"/>
                </a:moveTo>
                <a:cubicBezTo>
                  <a:pt x="1233321" y="2941630"/>
                  <a:pt x="1165742" y="2926450"/>
                  <a:pt x="1103231" y="2896090"/>
                </a:cubicBezTo>
                <a:cubicBezTo>
                  <a:pt x="244975" y="2467674"/>
                  <a:pt x="244975" y="2467674"/>
                  <a:pt x="244975" y="2467674"/>
                </a:cubicBezTo>
                <a:cubicBezTo>
                  <a:pt x="94611" y="2393460"/>
                  <a:pt x="0" y="2239972"/>
                  <a:pt x="0" y="2072992"/>
                </a:cubicBezTo>
                <a:cubicBezTo>
                  <a:pt x="0" y="1854145"/>
                  <a:pt x="0" y="1676333"/>
                  <a:pt x="0" y="1531860"/>
                </a:cubicBezTo>
                <a:lnTo>
                  <a:pt x="0" y="1470815"/>
                </a:lnTo>
                <a:lnTo>
                  <a:pt x="0" y="1361042"/>
                </a:lnTo>
                <a:cubicBezTo>
                  <a:pt x="0" y="868638"/>
                  <a:pt x="0" y="868638"/>
                  <a:pt x="0" y="868638"/>
                </a:cubicBezTo>
                <a:cubicBezTo>
                  <a:pt x="0" y="701658"/>
                  <a:pt x="94611" y="548170"/>
                  <a:pt x="244975" y="473956"/>
                </a:cubicBezTo>
                <a:cubicBezTo>
                  <a:pt x="1103232" y="45540"/>
                  <a:pt x="1103232" y="45540"/>
                  <a:pt x="1103232" y="45540"/>
                </a:cubicBezTo>
                <a:cubicBezTo>
                  <a:pt x="1165743" y="15180"/>
                  <a:pt x="1233322" y="0"/>
                  <a:pt x="1300901" y="0"/>
                </a:cubicBezTo>
                <a:cubicBezTo>
                  <a:pt x="1368481" y="0"/>
                  <a:pt x="1436060" y="15180"/>
                  <a:pt x="1498571" y="45540"/>
                </a:cubicBezTo>
                <a:cubicBezTo>
                  <a:pt x="2356827" y="473956"/>
                  <a:pt x="2356827" y="473956"/>
                  <a:pt x="2356827" y="473956"/>
                </a:cubicBezTo>
                <a:cubicBezTo>
                  <a:pt x="2507191" y="548170"/>
                  <a:pt x="2601802" y="701658"/>
                  <a:pt x="2601802" y="868638"/>
                </a:cubicBezTo>
                <a:cubicBezTo>
                  <a:pt x="2601802" y="1087485"/>
                  <a:pt x="2601802" y="1265297"/>
                  <a:pt x="2601802" y="1409770"/>
                </a:cubicBezTo>
                <a:lnTo>
                  <a:pt x="2601802" y="1470815"/>
                </a:lnTo>
                <a:lnTo>
                  <a:pt x="2601802" y="1580588"/>
                </a:lnTo>
                <a:cubicBezTo>
                  <a:pt x="2601802" y="2072992"/>
                  <a:pt x="2601802" y="2072992"/>
                  <a:pt x="2601802" y="2072992"/>
                </a:cubicBezTo>
                <a:cubicBezTo>
                  <a:pt x="2601802" y="2239972"/>
                  <a:pt x="2507191" y="2393460"/>
                  <a:pt x="2356827" y="2467674"/>
                </a:cubicBezTo>
                <a:cubicBezTo>
                  <a:pt x="1498570" y="2896090"/>
                  <a:pt x="1498570" y="2896090"/>
                  <a:pt x="1498570" y="2896090"/>
                </a:cubicBezTo>
                <a:cubicBezTo>
                  <a:pt x="1436059" y="2926450"/>
                  <a:pt x="1368480" y="2941630"/>
                  <a:pt x="1300901" y="2941630"/>
                </a:cubicBezTo>
                <a:close/>
              </a:path>
            </a:pathLst>
          </a:custGeom>
          <a:solidFill>
            <a:srgbClr val="3C5F9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1"/>
          <p:cNvSpPr txBox="1">
            <a:spLocks noChangeArrowheads="1"/>
          </p:cNvSpPr>
          <p:nvPr/>
        </p:nvSpPr>
        <p:spPr bwMode="auto">
          <a:xfrm>
            <a:off x="1440586" y="2513551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Shape 31318"/>
          <p:cNvSpPr/>
          <p:nvPr/>
        </p:nvSpPr>
        <p:spPr>
          <a:xfrm>
            <a:off x="1701783" y="5023393"/>
            <a:ext cx="509348" cy="39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lt"/>
              </a:rPr>
              <a:t>01</a:t>
            </a:r>
          </a:p>
        </p:txBody>
      </p:sp>
      <p:sp>
        <p:nvSpPr>
          <p:cNvPr id="22" name="椭圆 21"/>
          <p:cNvSpPr/>
          <p:nvPr/>
        </p:nvSpPr>
        <p:spPr>
          <a:xfrm>
            <a:off x="4368063" y="4824528"/>
            <a:ext cx="762000" cy="762000"/>
          </a:xfrm>
          <a:prstGeom prst="ellipse">
            <a:avLst/>
          </a:prstGeom>
          <a:solidFill>
            <a:srgbClr val="ACC4E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任意多边形 22"/>
          <p:cNvSpPr/>
          <p:nvPr/>
        </p:nvSpPr>
        <p:spPr bwMode="auto">
          <a:xfrm rot="10800000">
            <a:off x="3574759" y="1860112"/>
            <a:ext cx="2348606" cy="2655366"/>
          </a:xfrm>
          <a:custGeom>
            <a:avLst/>
            <a:gdLst>
              <a:gd name="connsiteX0" fmla="*/ 1300901 w 2601802"/>
              <a:gd name="connsiteY0" fmla="*/ 2941630 h 2941630"/>
              <a:gd name="connsiteX1" fmla="*/ 1103231 w 2601802"/>
              <a:gd name="connsiteY1" fmla="*/ 2896090 h 2941630"/>
              <a:gd name="connsiteX2" fmla="*/ 244975 w 2601802"/>
              <a:gd name="connsiteY2" fmla="*/ 2467674 h 2941630"/>
              <a:gd name="connsiteX3" fmla="*/ 0 w 2601802"/>
              <a:gd name="connsiteY3" fmla="*/ 2072992 h 2941630"/>
              <a:gd name="connsiteX4" fmla="*/ 0 w 2601802"/>
              <a:gd name="connsiteY4" fmla="*/ 1531860 h 2941630"/>
              <a:gd name="connsiteX5" fmla="*/ 0 w 2601802"/>
              <a:gd name="connsiteY5" fmla="*/ 1470815 h 2941630"/>
              <a:gd name="connsiteX6" fmla="*/ 0 w 2601802"/>
              <a:gd name="connsiteY6" fmla="*/ 1361042 h 2941630"/>
              <a:gd name="connsiteX7" fmla="*/ 0 w 2601802"/>
              <a:gd name="connsiteY7" fmla="*/ 868638 h 2941630"/>
              <a:gd name="connsiteX8" fmla="*/ 244975 w 2601802"/>
              <a:gd name="connsiteY8" fmla="*/ 473956 h 2941630"/>
              <a:gd name="connsiteX9" fmla="*/ 1103232 w 2601802"/>
              <a:gd name="connsiteY9" fmla="*/ 45540 h 2941630"/>
              <a:gd name="connsiteX10" fmla="*/ 1300901 w 2601802"/>
              <a:gd name="connsiteY10" fmla="*/ 0 h 2941630"/>
              <a:gd name="connsiteX11" fmla="*/ 1498571 w 2601802"/>
              <a:gd name="connsiteY11" fmla="*/ 45540 h 2941630"/>
              <a:gd name="connsiteX12" fmla="*/ 2356827 w 2601802"/>
              <a:gd name="connsiteY12" fmla="*/ 473956 h 2941630"/>
              <a:gd name="connsiteX13" fmla="*/ 2601802 w 2601802"/>
              <a:gd name="connsiteY13" fmla="*/ 868638 h 2941630"/>
              <a:gd name="connsiteX14" fmla="*/ 2601802 w 2601802"/>
              <a:gd name="connsiteY14" fmla="*/ 1409770 h 2941630"/>
              <a:gd name="connsiteX15" fmla="*/ 2601802 w 2601802"/>
              <a:gd name="connsiteY15" fmla="*/ 1470815 h 2941630"/>
              <a:gd name="connsiteX16" fmla="*/ 2601802 w 2601802"/>
              <a:gd name="connsiteY16" fmla="*/ 1580588 h 2941630"/>
              <a:gd name="connsiteX17" fmla="*/ 2601802 w 2601802"/>
              <a:gd name="connsiteY17" fmla="*/ 2072992 h 2941630"/>
              <a:gd name="connsiteX18" fmla="*/ 2356827 w 2601802"/>
              <a:gd name="connsiteY18" fmla="*/ 2467674 h 2941630"/>
              <a:gd name="connsiteX19" fmla="*/ 1498570 w 2601802"/>
              <a:gd name="connsiteY19" fmla="*/ 2896090 h 2941630"/>
              <a:gd name="connsiteX20" fmla="*/ 1300901 w 2601802"/>
              <a:gd name="connsiteY20" fmla="*/ 2941630 h 294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601802" h="2941630">
                <a:moveTo>
                  <a:pt x="1300901" y="2941630"/>
                </a:moveTo>
                <a:cubicBezTo>
                  <a:pt x="1233321" y="2941630"/>
                  <a:pt x="1165742" y="2926450"/>
                  <a:pt x="1103231" y="2896090"/>
                </a:cubicBezTo>
                <a:cubicBezTo>
                  <a:pt x="244975" y="2467674"/>
                  <a:pt x="244975" y="2467674"/>
                  <a:pt x="244975" y="2467674"/>
                </a:cubicBezTo>
                <a:cubicBezTo>
                  <a:pt x="94611" y="2393460"/>
                  <a:pt x="0" y="2239972"/>
                  <a:pt x="0" y="2072992"/>
                </a:cubicBezTo>
                <a:cubicBezTo>
                  <a:pt x="0" y="1854145"/>
                  <a:pt x="0" y="1676333"/>
                  <a:pt x="0" y="1531860"/>
                </a:cubicBezTo>
                <a:lnTo>
                  <a:pt x="0" y="1470815"/>
                </a:lnTo>
                <a:lnTo>
                  <a:pt x="0" y="1361042"/>
                </a:lnTo>
                <a:cubicBezTo>
                  <a:pt x="0" y="868638"/>
                  <a:pt x="0" y="868638"/>
                  <a:pt x="0" y="868638"/>
                </a:cubicBezTo>
                <a:cubicBezTo>
                  <a:pt x="0" y="701658"/>
                  <a:pt x="94611" y="548170"/>
                  <a:pt x="244975" y="473956"/>
                </a:cubicBezTo>
                <a:cubicBezTo>
                  <a:pt x="1103232" y="45540"/>
                  <a:pt x="1103232" y="45540"/>
                  <a:pt x="1103232" y="45540"/>
                </a:cubicBezTo>
                <a:cubicBezTo>
                  <a:pt x="1165743" y="15180"/>
                  <a:pt x="1233322" y="0"/>
                  <a:pt x="1300901" y="0"/>
                </a:cubicBezTo>
                <a:cubicBezTo>
                  <a:pt x="1368481" y="0"/>
                  <a:pt x="1436060" y="15180"/>
                  <a:pt x="1498571" y="45540"/>
                </a:cubicBezTo>
                <a:cubicBezTo>
                  <a:pt x="2356827" y="473956"/>
                  <a:pt x="2356827" y="473956"/>
                  <a:pt x="2356827" y="473956"/>
                </a:cubicBezTo>
                <a:cubicBezTo>
                  <a:pt x="2507191" y="548170"/>
                  <a:pt x="2601802" y="701658"/>
                  <a:pt x="2601802" y="868638"/>
                </a:cubicBezTo>
                <a:cubicBezTo>
                  <a:pt x="2601802" y="1087485"/>
                  <a:pt x="2601802" y="1265297"/>
                  <a:pt x="2601802" y="1409770"/>
                </a:cubicBezTo>
                <a:lnTo>
                  <a:pt x="2601802" y="1470815"/>
                </a:lnTo>
                <a:lnTo>
                  <a:pt x="2601802" y="1580588"/>
                </a:lnTo>
                <a:cubicBezTo>
                  <a:pt x="2601802" y="2072992"/>
                  <a:pt x="2601802" y="2072992"/>
                  <a:pt x="2601802" y="2072992"/>
                </a:cubicBezTo>
                <a:cubicBezTo>
                  <a:pt x="2601802" y="2239972"/>
                  <a:pt x="2507191" y="2393460"/>
                  <a:pt x="2356827" y="2467674"/>
                </a:cubicBezTo>
                <a:cubicBezTo>
                  <a:pt x="1498570" y="2896090"/>
                  <a:pt x="1498570" y="2896090"/>
                  <a:pt x="1498570" y="2896090"/>
                </a:cubicBezTo>
                <a:cubicBezTo>
                  <a:pt x="1436059" y="2926450"/>
                  <a:pt x="1368480" y="2941630"/>
                  <a:pt x="1300901" y="2941630"/>
                </a:cubicBezTo>
                <a:close/>
              </a:path>
            </a:pathLst>
          </a:custGeom>
          <a:solidFill>
            <a:srgbClr val="ACC4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4" name="1"/>
          <p:cNvSpPr txBox="1">
            <a:spLocks noChangeArrowheads="1"/>
          </p:cNvSpPr>
          <p:nvPr/>
        </p:nvSpPr>
        <p:spPr bwMode="auto">
          <a:xfrm>
            <a:off x="4251520" y="2513551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prstClr val="white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Shape 31318"/>
          <p:cNvSpPr/>
          <p:nvPr/>
        </p:nvSpPr>
        <p:spPr>
          <a:xfrm>
            <a:off x="4487316" y="5014926"/>
            <a:ext cx="509348" cy="39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kumimoji="0" sz="20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178996" y="4824528"/>
            <a:ext cx="762000" cy="762000"/>
          </a:xfrm>
          <a:prstGeom prst="ellipse">
            <a:avLst/>
          </a:prstGeom>
          <a:solidFill>
            <a:srgbClr val="3C5F97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8" name="任意多边形 27"/>
          <p:cNvSpPr/>
          <p:nvPr/>
        </p:nvSpPr>
        <p:spPr bwMode="auto">
          <a:xfrm rot="10800000">
            <a:off x="6385692" y="1860112"/>
            <a:ext cx="2348606" cy="2655366"/>
          </a:xfrm>
          <a:custGeom>
            <a:avLst/>
            <a:gdLst>
              <a:gd name="connsiteX0" fmla="*/ 1300901 w 2601802"/>
              <a:gd name="connsiteY0" fmla="*/ 2941630 h 2941630"/>
              <a:gd name="connsiteX1" fmla="*/ 1103231 w 2601802"/>
              <a:gd name="connsiteY1" fmla="*/ 2896090 h 2941630"/>
              <a:gd name="connsiteX2" fmla="*/ 244975 w 2601802"/>
              <a:gd name="connsiteY2" fmla="*/ 2467674 h 2941630"/>
              <a:gd name="connsiteX3" fmla="*/ 0 w 2601802"/>
              <a:gd name="connsiteY3" fmla="*/ 2072992 h 2941630"/>
              <a:gd name="connsiteX4" fmla="*/ 0 w 2601802"/>
              <a:gd name="connsiteY4" fmla="*/ 1531860 h 2941630"/>
              <a:gd name="connsiteX5" fmla="*/ 0 w 2601802"/>
              <a:gd name="connsiteY5" fmla="*/ 1470815 h 2941630"/>
              <a:gd name="connsiteX6" fmla="*/ 0 w 2601802"/>
              <a:gd name="connsiteY6" fmla="*/ 1361042 h 2941630"/>
              <a:gd name="connsiteX7" fmla="*/ 0 w 2601802"/>
              <a:gd name="connsiteY7" fmla="*/ 868638 h 2941630"/>
              <a:gd name="connsiteX8" fmla="*/ 244975 w 2601802"/>
              <a:gd name="connsiteY8" fmla="*/ 473956 h 2941630"/>
              <a:gd name="connsiteX9" fmla="*/ 1103232 w 2601802"/>
              <a:gd name="connsiteY9" fmla="*/ 45540 h 2941630"/>
              <a:gd name="connsiteX10" fmla="*/ 1300901 w 2601802"/>
              <a:gd name="connsiteY10" fmla="*/ 0 h 2941630"/>
              <a:gd name="connsiteX11" fmla="*/ 1498571 w 2601802"/>
              <a:gd name="connsiteY11" fmla="*/ 45540 h 2941630"/>
              <a:gd name="connsiteX12" fmla="*/ 2356827 w 2601802"/>
              <a:gd name="connsiteY12" fmla="*/ 473956 h 2941630"/>
              <a:gd name="connsiteX13" fmla="*/ 2601802 w 2601802"/>
              <a:gd name="connsiteY13" fmla="*/ 868638 h 2941630"/>
              <a:gd name="connsiteX14" fmla="*/ 2601802 w 2601802"/>
              <a:gd name="connsiteY14" fmla="*/ 1409770 h 2941630"/>
              <a:gd name="connsiteX15" fmla="*/ 2601802 w 2601802"/>
              <a:gd name="connsiteY15" fmla="*/ 1470815 h 2941630"/>
              <a:gd name="connsiteX16" fmla="*/ 2601802 w 2601802"/>
              <a:gd name="connsiteY16" fmla="*/ 1580588 h 2941630"/>
              <a:gd name="connsiteX17" fmla="*/ 2601802 w 2601802"/>
              <a:gd name="connsiteY17" fmla="*/ 2072992 h 2941630"/>
              <a:gd name="connsiteX18" fmla="*/ 2356827 w 2601802"/>
              <a:gd name="connsiteY18" fmla="*/ 2467674 h 2941630"/>
              <a:gd name="connsiteX19" fmla="*/ 1498570 w 2601802"/>
              <a:gd name="connsiteY19" fmla="*/ 2896090 h 2941630"/>
              <a:gd name="connsiteX20" fmla="*/ 1300901 w 2601802"/>
              <a:gd name="connsiteY20" fmla="*/ 2941630 h 294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601802" h="2941630">
                <a:moveTo>
                  <a:pt x="1300901" y="2941630"/>
                </a:moveTo>
                <a:cubicBezTo>
                  <a:pt x="1233321" y="2941630"/>
                  <a:pt x="1165742" y="2926450"/>
                  <a:pt x="1103231" y="2896090"/>
                </a:cubicBezTo>
                <a:cubicBezTo>
                  <a:pt x="244975" y="2467674"/>
                  <a:pt x="244975" y="2467674"/>
                  <a:pt x="244975" y="2467674"/>
                </a:cubicBezTo>
                <a:cubicBezTo>
                  <a:pt x="94611" y="2393460"/>
                  <a:pt x="0" y="2239972"/>
                  <a:pt x="0" y="2072992"/>
                </a:cubicBezTo>
                <a:cubicBezTo>
                  <a:pt x="0" y="1854145"/>
                  <a:pt x="0" y="1676333"/>
                  <a:pt x="0" y="1531860"/>
                </a:cubicBezTo>
                <a:lnTo>
                  <a:pt x="0" y="1470815"/>
                </a:lnTo>
                <a:lnTo>
                  <a:pt x="0" y="1361042"/>
                </a:lnTo>
                <a:cubicBezTo>
                  <a:pt x="0" y="868638"/>
                  <a:pt x="0" y="868638"/>
                  <a:pt x="0" y="868638"/>
                </a:cubicBezTo>
                <a:cubicBezTo>
                  <a:pt x="0" y="701658"/>
                  <a:pt x="94611" y="548170"/>
                  <a:pt x="244975" y="473956"/>
                </a:cubicBezTo>
                <a:cubicBezTo>
                  <a:pt x="1103232" y="45540"/>
                  <a:pt x="1103232" y="45540"/>
                  <a:pt x="1103232" y="45540"/>
                </a:cubicBezTo>
                <a:cubicBezTo>
                  <a:pt x="1165743" y="15180"/>
                  <a:pt x="1233322" y="0"/>
                  <a:pt x="1300901" y="0"/>
                </a:cubicBezTo>
                <a:cubicBezTo>
                  <a:pt x="1368481" y="0"/>
                  <a:pt x="1436060" y="15180"/>
                  <a:pt x="1498571" y="45540"/>
                </a:cubicBezTo>
                <a:cubicBezTo>
                  <a:pt x="2356827" y="473956"/>
                  <a:pt x="2356827" y="473956"/>
                  <a:pt x="2356827" y="473956"/>
                </a:cubicBezTo>
                <a:cubicBezTo>
                  <a:pt x="2507191" y="548170"/>
                  <a:pt x="2601802" y="701658"/>
                  <a:pt x="2601802" y="868638"/>
                </a:cubicBezTo>
                <a:cubicBezTo>
                  <a:pt x="2601802" y="1087485"/>
                  <a:pt x="2601802" y="1265297"/>
                  <a:pt x="2601802" y="1409770"/>
                </a:cubicBezTo>
                <a:lnTo>
                  <a:pt x="2601802" y="1470815"/>
                </a:lnTo>
                <a:lnTo>
                  <a:pt x="2601802" y="1580588"/>
                </a:lnTo>
                <a:cubicBezTo>
                  <a:pt x="2601802" y="2072992"/>
                  <a:pt x="2601802" y="2072992"/>
                  <a:pt x="2601802" y="2072992"/>
                </a:cubicBezTo>
                <a:cubicBezTo>
                  <a:pt x="2601802" y="2239972"/>
                  <a:pt x="2507191" y="2393460"/>
                  <a:pt x="2356827" y="2467674"/>
                </a:cubicBezTo>
                <a:cubicBezTo>
                  <a:pt x="1498570" y="2896090"/>
                  <a:pt x="1498570" y="2896090"/>
                  <a:pt x="1498570" y="2896090"/>
                </a:cubicBezTo>
                <a:cubicBezTo>
                  <a:pt x="1436059" y="2926450"/>
                  <a:pt x="1368480" y="2941630"/>
                  <a:pt x="1300901" y="2941630"/>
                </a:cubicBezTo>
                <a:close/>
              </a:path>
            </a:pathLst>
          </a:custGeom>
          <a:solidFill>
            <a:srgbClr val="3C5F9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9" name="1"/>
          <p:cNvSpPr txBox="1">
            <a:spLocks noChangeArrowheads="1"/>
          </p:cNvSpPr>
          <p:nvPr/>
        </p:nvSpPr>
        <p:spPr bwMode="auto">
          <a:xfrm>
            <a:off x="7062453" y="2513551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prstClr val="white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Shape 31318"/>
          <p:cNvSpPr/>
          <p:nvPr/>
        </p:nvSpPr>
        <p:spPr>
          <a:xfrm>
            <a:off x="7298249" y="5014926"/>
            <a:ext cx="509348" cy="39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kumimoji="0" sz="20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9989930" y="4824528"/>
            <a:ext cx="762000" cy="762000"/>
          </a:xfrm>
          <a:prstGeom prst="ellipse">
            <a:avLst/>
          </a:prstGeom>
          <a:solidFill>
            <a:srgbClr val="ACC4E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 bwMode="auto">
          <a:xfrm rot="10800000">
            <a:off x="9196626" y="1860112"/>
            <a:ext cx="2348606" cy="2655366"/>
          </a:xfrm>
          <a:custGeom>
            <a:avLst/>
            <a:gdLst>
              <a:gd name="connsiteX0" fmla="*/ 1300901 w 2601802"/>
              <a:gd name="connsiteY0" fmla="*/ 2941630 h 2941630"/>
              <a:gd name="connsiteX1" fmla="*/ 1103231 w 2601802"/>
              <a:gd name="connsiteY1" fmla="*/ 2896090 h 2941630"/>
              <a:gd name="connsiteX2" fmla="*/ 244975 w 2601802"/>
              <a:gd name="connsiteY2" fmla="*/ 2467674 h 2941630"/>
              <a:gd name="connsiteX3" fmla="*/ 0 w 2601802"/>
              <a:gd name="connsiteY3" fmla="*/ 2072992 h 2941630"/>
              <a:gd name="connsiteX4" fmla="*/ 0 w 2601802"/>
              <a:gd name="connsiteY4" fmla="*/ 1531860 h 2941630"/>
              <a:gd name="connsiteX5" fmla="*/ 0 w 2601802"/>
              <a:gd name="connsiteY5" fmla="*/ 1470815 h 2941630"/>
              <a:gd name="connsiteX6" fmla="*/ 0 w 2601802"/>
              <a:gd name="connsiteY6" fmla="*/ 1361042 h 2941630"/>
              <a:gd name="connsiteX7" fmla="*/ 0 w 2601802"/>
              <a:gd name="connsiteY7" fmla="*/ 868638 h 2941630"/>
              <a:gd name="connsiteX8" fmla="*/ 244975 w 2601802"/>
              <a:gd name="connsiteY8" fmla="*/ 473956 h 2941630"/>
              <a:gd name="connsiteX9" fmla="*/ 1103232 w 2601802"/>
              <a:gd name="connsiteY9" fmla="*/ 45540 h 2941630"/>
              <a:gd name="connsiteX10" fmla="*/ 1300901 w 2601802"/>
              <a:gd name="connsiteY10" fmla="*/ 0 h 2941630"/>
              <a:gd name="connsiteX11" fmla="*/ 1498571 w 2601802"/>
              <a:gd name="connsiteY11" fmla="*/ 45540 h 2941630"/>
              <a:gd name="connsiteX12" fmla="*/ 2356827 w 2601802"/>
              <a:gd name="connsiteY12" fmla="*/ 473956 h 2941630"/>
              <a:gd name="connsiteX13" fmla="*/ 2601802 w 2601802"/>
              <a:gd name="connsiteY13" fmla="*/ 868638 h 2941630"/>
              <a:gd name="connsiteX14" fmla="*/ 2601802 w 2601802"/>
              <a:gd name="connsiteY14" fmla="*/ 1409770 h 2941630"/>
              <a:gd name="connsiteX15" fmla="*/ 2601802 w 2601802"/>
              <a:gd name="connsiteY15" fmla="*/ 1470815 h 2941630"/>
              <a:gd name="connsiteX16" fmla="*/ 2601802 w 2601802"/>
              <a:gd name="connsiteY16" fmla="*/ 1580588 h 2941630"/>
              <a:gd name="connsiteX17" fmla="*/ 2601802 w 2601802"/>
              <a:gd name="connsiteY17" fmla="*/ 2072992 h 2941630"/>
              <a:gd name="connsiteX18" fmla="*/ 2356827 w 2601802"/>
              <a:gd name="connsiteY18" fmla="*/ 2467674 h 2941630"/>
              <a:gd name="connsiteX19" fmla="*/ 1498570 w 2601802"/>
              <a:gd name="connsiteY19" fmla="*/ 2896090 h 2941630"/>
              <a:gd name="connsiteX20" fmla="*/ 1300901 w 2601802"/>
              <a:gd name="connsiteY20" fmla="*/ 2941630 h 294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601802" h="2941630">
                <a:moveTo>
                  <a:pt x="1300901" y="2941630"/>
                </a:moveTo>
                <a:cubicBezTo>
                  <a:pt x="1233321" y="2941630"/>
                  <a:pt x="1165742" y="2926450"/>
                  <a:pt x="1103231" y="2896090"/>
                </a:cubicBezTo>
                <a:cubicBezTo>
                  <a:pt x="244975" y="2467674"/>
                  <a:pt x="244975" y="2467674"/>
                  <a:pt x="244975" y="2467674"/>
                </a:cubicBezTo>
                <a:cubicBezTo>
                  <a:pt x="94611" y="2393460"/>
                  <a:pt x="0" y="2239972"/>
                  <a:pt x="0" y="2072992"/>
                </a:cubicBezTo>
                <a:cubicBezTo>
                  <a:pt x="0" y="1854145"/>
                  <a:pt x="0" y="1676333"/>
                  <a:pt x="0" y="1531860"/>
                </a:cubicBezTo>
                <a:lnTo>
                  <a:pt x="0" y="1470815"/>
                </a:lnTo>
                <a:lnTo>
                  <a:pt x="0" y="1361042"/>
                </a:lnTo>
                <a:cubicBezTo>
                  <a:pt x="0" y="868638"/>
                  <a:pt x="0" y="868638"/>
                  <a:pt x="0" y="868638"/>
                </a:cubicBezTo>
                <a:cubicBezTo>
                  <a:pt x="0" y="701658"/>
                  <a:pt x="94611" y="548170"/>
                  <a:pt x="244975" y="473956"/>
                </a:cubicBezTo>
                <a:cubicBezTo>
                  <a:pt x="1103232" y="45540"/>
                  <a:pt x="1103232" y="45540"/>
                  <a:pt x="1103232" y="45540"/>
                </a:cubicBezTo>
                <a:cubicBezTo>
                  <a:pt x="1165743" y="15180"/>
                  <a:pt x="1233322" y="0"/>
                  <a:pt x="1300901" y="0"/>
                </a:cubicBezTo>
                <a:cubicBezTo>
                  <a:pt x="1368481" y="0"/>
                  <a:pt x="1436060" y="15180"/>
                  <a:pt x="1498571" y="45540"/>
                </a:cubicBezTo>
                <a:cubicBezTo>
                  <a:pt x="2356827" y="473956"/>
                  <a:pt x="2356827" y="473956"/>
                  <a:pt x="2356827" y="473956"/>
                </a:cubicBezTo>
                <a:cubicBezTo>
                  <a:pt x="2507191" y="548170"/>
                  <a:pt x="2601802" y="701658"/>
                  <a:pt x="2601802" y="868638"/>
                </a:cubicBezTo>
                <a:cubicBezTo>
                  <a:pt x="2601802" y="1087485"/>
                  <a:pt x="2601802" y="1265297"/>
                  <a:pt x="2601802" y="1409770"/>
                </a:cubicBezTo>
                <a:lnTo>
                  <a:pt x="2601802" y="1470815"/>
                </a:lnTo>
                <a:lnTo>
                  <a:pt x="2601802" y="1580588"/>
                </a:lnTo>
                <a:cubicBezTo>
                  <a:pt x="2601802" y="2072992"/>
                  <a:pt x="2601802" y="2072992"/>
                  <a:pt x="2601802" y="2072992"/>
                </a:cubicBezTo>
                <a:cubicBezTo>
                  <a:pt x="2601802" y="2239972"/>
                  <a:pt x="2507191" y="2393460"/>
                  <a:pt x="2356827" y="2467674"/>
                </a:cubicBezTo>
                <a:cubicBezTo>
                  <a:pt x="1498570" y="2896090"/>
                  <a:pt x="1498570" y="2896090"/>
                  <a:pt x="1498570" y="2896090"/>
                </a:cubicBezTo>
                <a:cubicBezTo>
                  <a:pt x="1436059" y="2926450"/>
                  <a:pt x="1368480" y="2941630"/>
                  <a:pt x="1300901" y="2941630"/>
                </a:cubicBezTo>
                <a:close/>
              </a:path>
            </a:pathLst>
          </a:custGeom>
          <a:solidFill>
            <a:srgbClr val="ACC4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4" name="1"/>
          <p:cNvSpPr txBox="1">
            <a:spLocks noChangeArrowheads="1"/>
          </p:cNvSpPr>
          <p:nvPr/>
        </p:nvSpPr>
        <p:spPr bwMode="auto">
          <a:xfrm>
            <a:off x="9873387" y="2513551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prstClr val="white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Shape 31318"/>
          <p:cNvSpPr/>
          <p:nvPr/>
        </p:nvSpPr>
        <p:spPr>
          <a:xfrm>
            <a:off x="10109183" y="5014926"/>
            <a:ext cx="509348" cy="39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kumimoji="0" sz="20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40" name="1"/>
          <p:cNvSpPr txBox="1">
            <a:spLocks noChangeArrowheads="1"/>
          </p:cNvSpPr>
          <p:nvPr/>
        </p:nvSpPr>
        <p:spPr bwMode="auto">
          <a:xfrm>
            <a:off x="876137" y="474302"/>
            <a:ext cx="146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目标计划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22837" y="1654287"/>
            <a:ext cx="9318366" cy="4093370"/>
          </a:xfrm>
          <a:prstGeom prst="rect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1"/>
          <p:cNvSpPr txBox="1">
            <a:spLocks noChangeArrowheads="1"/>
          </p:cNvSpPr>
          <p:nvPr/>
        </p:nvSpPr>
        <p:spPr bwMode="auto">
          <a:xfrm>
            <a:off x="5314400" y="3596385"/>
            <a:ext cx="13352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汇报小结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3" name="Group 51"/>
          <p:cNvGrpSpPr/>
          <p:nvPr/>
        </p:nvGrpSpPr>
        <p:grpSpPr>
          <a:xfrm>
            <a:off x="8420870" y="4950987"/>
            <a:ext cx="349678" cy="302424"/>
            <a:chOff x="2084388" y="3051175"/>
            <a:chExt cx="293688" cy="254001"/>
          </a:xfrm>
          <a:solidFill>
            <a:schemeClr val="bg1"/>
          </a:solidFill>
        </p:grpSpPr>
        <p:sp>
          <p:nvSpPr>
            <p:cNvPr id="24" name="Freeform 154"/>
            <p:cNvSpPr/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Freeform 156"/>
            <p:cNvSpPr/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38" name="1"/>
          <p:cNvSpPr txBox="1">
            <a:spLocks noChangeArrowheads="1"/>
          </p:cNvSpPr>
          <p:nvPr/>
        </p:nvSpPr>
        <p:spPr bwMode="auto">
          <a:xfrm>
            <a:off x="876137" y="474302"/>
            <a:ext cx="1465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目标计划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6" r="16512" b="84486"/>
          <a:stretch>
            <a:fillRect/>
          </a:stretch>
        </p:blipFill>
        <p:spPr>
          <a:xfrm>
            <a:off x="685800" y="4381361"/>
            <a:ext cx="11506200" cy="2476641"/>
          </a:xfrm>
          <a:custGeom>
            <a:avLst/>
            <a:gdLst>
              <a:gd name="connsiteX0" fmla="*/ 0 w 11506200"/>
              <a:gd name="connsiteY0" fmla="*/ 0 h 2476641"/>
              <a:gd name="connsiteX1" fmla="*/ 11506200 w 11506200"/>
              <a:gd name="connsiteY1" fmla="*/ 0 h 2476641"/>
              <a:gd name="connsiteX2" fmla="*/ 11506200 w 11506200"/>
              <a:gd name="connsiteY2" fmla="*/ 2476641 h 2476641"/>
              <a:gd name="connsiteX3" fmla="*/ 0 w 11506200"/>
              <a:gd name="connsiteY3" fmla="*/ 2476641 h 247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06200" h="2476641">
                <a:moveTo>
                  <a:pt x="0" y="0"/>
                </a:moveTo>
                <a:lnTo>
                  <a:pt x="11506200" y="0"/>
                </a:lnTo>
                <a:lnTo>
                  <a:pt x="11506200" y="2476641"/>
                </a:lnTo>
                <a:lnTo>
                  <a:pt x="0" y="2476641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" r="13196" b="53018"/>
          <a:stretch>
            <a:fillRect/>
          </a:stretch>
        </p:blipFill>
        <p:spPr>
          <a:xfrm rot="1769390">
            <a:off x="-1185164" y="2001870"/>
            <a:ext cx="13075658" cy="7337231"/>
          </a:xfrm>
          <a:custGeom>
            <a:avLst/>
            <a:gdLst>
              <a:gd name="connsiteX0" fmla="*/ 0 w 13075658"/>
              <a:gd name="connsiteY0" fmla="*/ 2981709 h 7337231"/>
              <a:gd name="connsiteX1" fmla="*/ 5272334 w 13075658"/>
              <a:gd name="connsiteY1" fmla="*/ 0 h 7337231"/>
              <a:gd name="connsiteX2" fmla="*/ 12320389 w 13075658"/>
              <a:gd name="connsiteY2" fmla="*/ 0 h 7337231"/>
              <a:gd name="connsiteX3" fmla="*/ 13075658 w 13075658"/>
              <a:gd name="connsiteY3" fmla="*/ 1335486 h 7337231"/>
              <a:gd name="connsiteX4" fmla="*/ 2463216 w 13075658"/>
              <a:gd name="connsiteY4" fmla="*/ 7337231 h 7337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75658" h="7337231">
                <a:moveTo>
                  <a:pt x="0" y="2981709"/>
                </a:moveTo>
                <a:lnTo>
                  <a:pt x="5272334" y="0"/>
                </a:lnTo>
                <a:lnTo>
                  <a:pt x="12320389" y="0"/>
                </a:lnTo>
                <a:lnTo>
                  <a:pt x="13075658" y="1335486"/>
                </a:lnTo>
                <a:lnTo>
                  <a:pt x="2463216" y="7337231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3" r="4641" b="72924"/>
          <a:stretch>
            <a:fillRect/>
          </a:stretch>
        </p:blipFill>
        <p:spPr>
          <a:xfrm>
            <a:off x="0" y="5257004"/>
            <a:ext cx="12192000" cy="1600996"/>
          </a:xfrm>
          <a:custGeom>
            <a:avLst/>
            <a:gdLst>
              <a:gd name="connsiteX0" fmla="*/ 0 w 12192000"/>
              <a:gd name="connsiteY0" fmla="*/ 0 h 1600996"/>
              <a:gd name="connsiteX1" fmla="*/ 12192000 w 12192000"/>
              <a:gd name="connsiteY1" fmla="*/ 0 h 1600996"/>
              <a:gd name="connsiteX2" fmla="*/ 12192000 w 12192000"/>
              <a:gd name="connsiteY2" fmla="*/ 1600996 h 1600996"/>
              <a:gd name="connsiteX3" fmla="*/ 0 w 12192000"/>
              <a:gd name="connsiteY3" fmla="*/ 1600996 h 160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00996">
                <a:moveTo>
                  <a:pt x="0" y="0"/>
                </a:moveTo>
                <a:lnTo>
                  <a:pt x="12192000" y="0"/>
                </a:lnTo>
                <a:lnTo>
                  <a:pt x="12192000" y="1600996"/>
                </a:lnTo>
                <a:lnTo>
                  <a:pt x="0" y="1600996"/>
                </a:lnTo>
                <a:close/>
              </a:path>
            </a:pathLst>
          </a:custGeom>
        </p:spPr>
      </p:pic>
      <p:sp>
        <p:nvSpPr>
          <p:cNvPr id="24" name="圆角矩形 23"/>
          <p:cNvSpPr/>
          <p:nvPr/>
        </p:nvSpPr>
        <p:spPr>
          <a:xfrm>
            <a:off x="5003690" y="4179113"/>
            <a:ext cx="2194632" cy="353943"/>
          </a:xfrm>
          <a:prstGeom prst="roundRect">
            <a:avLst>
              <a:gd name="adj" fmla="val 50000"/>
            </a:avLst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67300" y="4187825"/>
            <a:ext cx="20046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070393" y="1383272"/>
            <a:ext cx="4024451" cy="1446550"/>
            <a:chOff x="3993392" y="1550148"/>
            <a:chExt cx="3742147" cy="1345079"/>
          </a:xfrm>
        </p:grpSpPr>
        <p:sp>
          <p:nvSpPr>
            <p:cNvPr id="28" name="文本框 27"/>
            <p:cNvSpPr txBox="1"/>
            <p:nvPr/>
          </p:nvSpPr>
          <p:spPr>
            <a:xfrm>
              <a:off x="3993392" y="1550148"/>
              <a:ext cx="1166695" cy="1345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8800" dirty="0">
                  <a:gradFill>
                    <a:gsLst>
                      <a:gs pos="39000">
                        <a:srgbClr val="3C5F97"/>
                      </a:gs>
                      <a:gs pos="66000">
                        <a:srgbClr val="3C5F97">
                          <a:alpha val="50000"/>
                        </a:srgbClr>
                      </a:gs>
                      <a:gs pos="100000">
                        <a:srgbClr val="3C5F97">
                          <a:alpha val="0"/>
                        </a:srgbClr>
                      </a:gs>
                    </a:gsLst>
                    <a:lin ang="5400000" scaled="1"/>
                  </a:gradFill>
                  <a:latin typeface="方正悠宋体" panose="02010600010101010101" charset="-122"/>
                  <a:ea typeface="方正悠宋体" panose="02010600010101010101" charset="-122"/>
                </a:rPr>
                <a:t>谢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921129" y="1703901"/>
              <a:ext cx="1166695" cy="1116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7200" dirty="0">
                  <a:gradFill>
                    <a:gsLst>
                      <a:gs pos="39000">
                        <a:srgbClr val="3C5F97"/>
                      </a:gs>
                      <a:gs pos="66000">
                        <a:srgbClr val="3C5F97">
                          <a:alpha val="50000"/>
                        </a:srgbClr>
                      </a:gs>
                      <a:gs pos="100000">
                        <a:srgbClr val="3C5F97">
                          <a:alpha val="0"/>
                        </a:srgbClr>
                      </a:gs>
                    </a:gsLst>
                    <a:lin ang="5400000" scaled="1"/>
                  </a:gradFill>
                  <a:latin typeface="方正悠宋体" panose="02010600010101010101" charset="-122"/>
                  <a:ea typeface="方正悠宋体" panose="02010600010101010101" charset="-122"/>
                </a:rPr>
                <a:t>谢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706485" y="1839023"/>
              <a:ext cx="1166695" cy="944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>
                  <a:gradFill>
                    <a:gsLst>
                      <a:gs pos="39000">
                        <a:srgbClr val="3C5F97"/>
                      </a:gs>
                      <a:gs pos="66000">
                        <a:srgbClr val="3C5F97">
                          <a:alpha val="50000"/>
                        </a:srgbClr>
                      </a:gs>
                      <a:gs pos="100000">
                        <a:srgbClr val="3C5F97">
                          <a:alpha val="0"/>
                        </a:srgbClr>
                      </a:gs>
                    </a:gsLst>
                    <a:lin ang="5400000" scaled="1"/>
                  </a:gradFill>
                  <a:latin typeface="方正悠宋体" panose="02010600010101010101" charset="-122"/>
                  <a:ea typeface="方正悠宋体" panose="02010600010101010101" charset="-122"/>
                </a:rPr>
                <a:t>观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568844" y="1623951"/>
              <a:ext cx="1166695" cy="1230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8000" dirty="0">
                  <a:gradFill>
                    <a:gsLst>
                      <a:gs pos="39000">
                        <a:srgbClr val="3C5F97"/>
                      </a:gs>
                      <a:gs pos="66000">
                        <a:srgbClr val="3C5F97">
                          <a:alpha val="50000"/>
                        </a:srgbClr>
                      </a:gs>
                      <a:gs pos="100000">
                        <a:srgbClr val="3C5F97">
                          <a:alpha val="0"/>
                        </a:srgbClr>
                      </a:gs>
                    </a:gsLst>
                    <a:lin ang="5400000" scaled="1"/>
                  </a:gradFill>
                  <a:latin typeface="方正悠宋体" panose="02010600010101010101" charset="-122"/>
                  <a:ea typeface="方正悠宋体" panose="02010600010101010101" charset="-122"/>
                </a:rPr>
                <a:t>看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6" r="16512" b="84486"/>
          <a:stretch>
            <a:fillRect/>
          </a:stretch>
        </p:blipFill>
        <p:spPr>
          <a:xfrm>
            <a:off x="685800" y="4381361"/>
            <a:ext cx="11506200" cy="2476641"/>
          </a:xfrm>
          <a:custGeom>
            <a:avLst/>
            <a:gdLst>
              <a:gd name="connsiteX0" fmla="*/ 0 w 11506200"/>
              <a:gd name="connsiteY0" fmla="*/ 0 h 2476641"/>
              <a:gd name="connsiteX1" fmla="*/ 11506200 w 11506200"/>
              <a:gd name="connsiteY1" fmla="*/ 0 h 2476641"/>
              <a:gd name="connsiteX2" fmla="*/ 11506200 w 11506200"/>
              <a:gd name="connsiteY2" fmla="*/ 2476641 h 2476641"/>
              <a:gd name="connsiteX3" fmla="*/ 0 w 11506200"/>
              <a:gd name="connsiteY3" fmla="*/ 2476641 h 247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06200" h="2476641">
                <a:moveTo>
                  <a:pt x="0" y="0"/>
                </a:moveTo>
                <a:lnTo>
                  <a:pt x="11506200" y="0"/>
                </a:lnTo>
                <a:lnTo>
                  <a:pt x="11506200" y="2476641"/>
                </a:lnTo>
                <a:lnTo>
                  <a:pt x="0" y="2476641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" r="13196" b="53018"/>
          <a:stretch>
            <a:fillRect/>
          </a:stretch>
        </p:blipFill>
        <p:spPr>
          <a:xfrm rot="1769390">
            <a:off x="-1185164" y="2001870"/>
            <a:ext cx="13075658" cy="7337231"/>
          </a:xfrm>
          <a:custGeom>
            <a:avLst/>
            <a:gdLst>
              <a:gd name="connsiteX0" fmla="*/ 0 w 13075658"/>
              <a:gd name="connsiteY0" fmla="*/ 2981709 h 7337231"/>
              <a:gd name="connsiteX1" fmla="*/ 5272334 w 13075658"/>
              <a:gd name="connsiteY1" fmla="*/ 0 h 7337231"/>
              <a:gd name="connsiteX2" fmla="*/ 12320389 w 13075658"/>
              <a:gd name="connsiteY2" fmla="*/ 0 h 7337231"/>
              <a:gd name="connsiteX3" fmla="*/ 13075658 w 13075658"/>
              <a:gd name="connsiteY3" fmla="*/ 1335486 h 7337231"/>
              <a:gd name="connsiteX4" fmla="*/ 2463216 w 13075658"/>
              <a:gd name="connsiteY4" fmla="*/ 7337231 h 7337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75658" h="7337231">
                <a:moveTo>
                  <a:pt x="0" y="2981709"/>
                </a:moveTo>
                <a:lnTo>
                  <a:pt x="5272334" y="0"/>
                </a:lnTo>
                <a:lnTo>
                  <a:pt x="12320389" y="0"/>
                </a:lnTo>
                <a:lnTo>
                  <a:pt x="13075658" y="1335486"/>
                </a:lnTo>
                <a:lnTo>
                  <a:pt x="2463216" y="7337231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3" r="4641" b="72924"/>
          <a:stretch>
            <a:fillRect/>
          </a:stretch>
        </p:blipFill>
        <p:spPr>
          <a:xfrm>
            <a:off x="0" y="5257004"/>
            <a:ext cx="12192000" cy="1600996"/>
          </a:xfrm>
          <a:custGeom>
            <a:avLst/>
            <a:gdLst>
              <a:gd name="connsiteX0" fmla="*/ 0 w 12192000"/>
              <a:gd name="connsiteY0" fmla="*/ 0 h 1600996"/>
              <a:gd name="connsiteX1" fmla="*/ 12192000 w 12192000"/>
              <a:gd name="connsiteY1" fmla="*/ 0 h 1600996"/>
              <a:gd name="connsiteX2" fmla="*/ 12192000 w 12192000"/>
              <a:gd name="connsiteY2" fmla="*/ 1600996 h 1600996"/>
              <a:gd name="connsiteX3" fmla="*/ 0 w 12192000"/>
              <a:gd name="connsiteY3" fmla="*/ 1600996 h 160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00996">
                <a:moveTo>
                  <a:pt x="0" y="0"/>
                </a:moveTo>
                <a:lnTo>
                  <a:pt x="12192000" y="0"/>
                </a:lnTo>
                <a:lnTo>
                  <a:pt x="12192000" y="1600996"/>
                </a:lnTo>
                <a:lnTo>
                  <a:pt x="0" y="1600996"/>
                </a:lnTo>
                <a:close/>
              </a:path>
            </a:pathLst>
          </a:custGeom>
        </p:spPr>
      </p:pic>
      <p:sp>
        <p:nvSpPr>
          <p:cNvPr id="14" name="文本框 32"/>
          <p:cNvSpPr txBox="1"/>
          <p:nvPr/>
        </p:nvSpPr>
        <p:spPr>
          <a:xfrm>
            <a:off x="2866817" y="1654738"/>
            <a:ext cx="1910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3C5F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</a:p>
        </p:txBody>
      </p:sp>
      <p:sp>
        <p:nvSpPr>
          <p:cNvPr id="15" name="PA_文本框 2"/>
          <p:cNvSpPr txBox="1"/>
          <p:nvPr/>
        </p:nvSpPr>
        <p:spPr>
          <a:xfrm>
            <a:off x="1158486" y="1151428"/>
            <a:ext cx="198296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600" b="0" dirty="0">
                <a:solidFill>
                  <a:srgbClr val="3C5F97"/>
                </a:solidFill>
                <a:latin typeface="方正悠宋体" panose="02010600010101010101" charset="-122"/>
                <a:ea typeface="方正悠宋体" panose="02010600010101010101" charset="-122"/>
                <a:cs typeface="+mn-ea"/>
                <a:sym typeface="+mn-lt"/>
              </a:rPr>
              <a:t>目录</a:t>
            </a:r>
            <a:endParaRPr lang="en-US" sz="5600" b="0" dirty="0">
              <a:solidFill>
                <a:srgbClr val="3C5F97"/>
              </a:solidFill>
              <a:latin typeface="方正悠宋体" panose="02010600010101010101" charset="-122"/>
              <a:ea typeface="方正悠宋体" panose="02010600010101010101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82052" y="2637581"/>
            <a:ext cx="27348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600" dirty="0">
                <a:solidFill>
                  <a:srgbClr val="3C5F97"/>
                </a:solidFill>
                <a:latin typeface="方正悠宋体" panose="02010600010101010101" charset="-122"/>
                <a:ea typeface="方正悠宋体" panose="02010600010101010101" charset="-122"/>
                <a:cs typeface="+mn-ea"/>
                <a:sym typeface="+mn-lt"/>
              </a:rPr>
              <a:t>本年度工作完成情况</a:t>
            </a:r>
            <a:endParaRPr kumimoji="0" lang="zh-CN" altLang="en-US" sz="26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方正悠宋体" panose="02010600010101010101" charset="-122"/>
              <a:ea typeface="方正悠宋体" panose="02010600010101010101" charset="-122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410178" y="2645169"/>
            <a:ext cx="633911" cy="633911"/>
          </a:xfrm>
          <a:prstGeom prst="ellipse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465870" y="2779964"/>
            <a:ext cx="515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282052" y="3891709"/>
            <a:ext cx="27348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1200" cap="none" spc="0" normalizeH="0" baseline="0" noProof="0" dirty="0">
                <a:ln>
                  <a:noFill/>
                </a:ln>
                <a:solidFill>
                  <a:srgbClr val="3C5F97"/>
                </a:solidFill>
                <a:effectLst/>
                <a:uLnTx/>
                <a:uFillTx/>
                <a:latin typeface="方正悠宋体" panose="02010600010101010101" charset="-122"/>
                <a:ea typeface="方正悠宋体" panose="02010600010101010101" charset="-122"/>
                <a:cs typeface="+mn-ea"/>
                <a:sym typeface="+mn-lt"/>
              </a:rPr>
              <a:t>工作重难点分析</a:t>
            </a:r>
          </a:p>
        </p:txBody>
      </p:sp>
      <p:sp>
        <p:nvSpPr>
          <p:cNvPr id="32" name="椭圆 31"/>
          <p:cNvSpPr/>
          <p:nvPr/>
        </p:nvSpPr>
        <p:spPr>
          <a:xfrm>
            <a:off x="1410178" y="3899295"/>
            <a:ext cx="633911" cy="633911"/>
          </a:xfrm>
          <a:prstGeom prst="ellipse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65870" y="4034090"/>
            <a:ext cx="515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556698" y="2687631"/>
            <a:ext cx="27348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600" dirty="0">
                <a:solidFill>
                  <a:srgbClr val="3C5F97"/>
                </a:solidFill>
                <a:latin typeface="方正悠宋体" panose="02010600010101010101" charset="-122"/>
                <a:ea typeface="方正悠宋体" panose="02010600010101010101" charset="-122"/>
                <a:cs typeface="+mn-ea"/>
                <a:sym typeface="+mn-lt"/>
              </a:rPr>
              <a:t>解决实施方案</a:t>
            </a:r>
            <a:endParaRPr kumimoji="0" lang="zh-CN" altLang="en-US" sz="26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方正悠宋体" panose="02010600010101010101" charset="-122"/>
              <a:ea typeface="方正悠宋体" panose="02010600010101010101" charset="-122"/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684824" y="2695217"/>
            <a:ext cx="633911" cy="633911"/>
          </a:xfrm>
          <a:prstGeom prst="ellipse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740516" y="2830012"/>
            <a:ext cx="515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556698" y="3921152"/>
            <a:ext cx="27348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1200" cap="none" spc="0" normalizeH="0" baseline="0" noProof="0" dirty="0">
                <a:ln>
                  <a:noFill/>
                </a:ln>
                <a:solidFill>
                  <a:srgbClr val="3C5F97"/>
                </a:solidFill>
                <a:effectLst/>
                <a:uLnTx/>
                <a:uFillTx/>
                <a:latin typeface="方正悠宋体" panose="02010600010101010101" charset="-122"/>
                <a:ea typeface="方正悠宋体" panose="02010600010101010101" charset="-122"/>
                <a:cs typeface="+mn-ea"/>
                <a:sym typeface="+mn-lt"/>
              </a:rPr>
              <a:t>下学年工作目标计划</a:t>
            </a:r>
          </a:p>
        </p:txBody>
      </p:sp>
      <p:sp>
        <p:nvSpPr>
          <p:cNvPr id="40" name="椭圆 39"/>
          <p:cNvSpPr/>
          <p:nvPr/>
        </p:nvSpPr>
        <p:spPr>
          <a:xfrm>
            <a:off x="6684824" y="3928739"/>
            <a:ext cx="633911" cy="633911"/>
          </a:xfrm>
          <a:prstGeom prst="ellipse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740516" y="4063535"/>
            <a:ext cx="515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06" b="44023"/>
          <a:stretch>
            <a:fillRect/>
          </a:stretch>
        </p:blipFill>
        <p:spPr>
          <a:xfrm rot="8265557">
            <a:off x="-1984584" y="47711"/>
            <a:ext cx="5346969" cy="3838924"/>
          </a:xfrm>
          <a:custGeom>
            <a:avLst/>
            <a:gdLst>
              <a:gd name="connsiteX0" fmla="*/ 1861071 w 5346969"/>
              <a:gd name="connsiteY0" fmla="*/ 3838924 h 3838924"/>
              <a:gd name="connsiteX1" fmla="*/ 0 w 5346969"/>
              <a:gd name="connsiteY1" fmla="*/ 2148997 h 3838924"/>
              <a:gd name="connsiteX2" fmla="*/ 0 w 5346969"/>
              <a:gd name="connsiteY2" fmla="*/ 1021416 h 3838924"/>
              <a:gd name="connsiteX3" fmla="*/ 927487 w 5346969"/>
              <a:gd name="connsiteY3" fmla="*/ 0 h 3838924"/>
              <a:gd name="connsiteX4" fmla="*/ 5346969 w 5346969"/>
              <a:gd name="connsiteY4" fmla="*/ 0 h 383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6969" h="3838924">
                <a:moveTo>
                  <a:pt x="1861071" y="3838924"/>
                </a:moveTo>
                <a:lnTo>
                  <a:pt x="0" y="2148997"/>
                </a:lnTo>
                <a:lnTo>
                  <a:pt x="0" y="1021416"/>
                </a:lnTo>
                <a:lnTo>
                  <a:pt x="927487" y="0"/>
                </a:lnTo>
                <a:lnTo>
                  <a:pt x="5346969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81" b="46601"/>
          <a:stretch>
            <a:fillRect/>
          </a:stretch>
        </p:blipFill>
        <p:spPr>
          <a:xfrm rot="9595471">
            <a:off x="-1223163" y="-1269169"/>
            <a:ext cx="10747408" cy="7658200"/>
          </a:xfrm>
          <a:custGeom>
            <a:avLst/>
            <a:gdLst>
              <a:gd name="connsiteX0" fmla="*/ 8393346 w 10747408"/>
              <a:gd name="connsiteY0" fmla="*/ 7658200 h 7658200"/>
              <a:gd name="connsiteX1" fmla="*/ 0 w 10747408"/>
              <a:gd name="connsiteY1" fmla="*/ 4590743 h 7658200"/>
              <a:gd name="connsiteX2" fmla="*/ 0 w 10747408"/>
              <a:gd name="connsiteY2" fmla="*/ 3022142 h 7658200"/>
              <a:gd name="connsiteX3" fmla="*/ 1104481 w 10747408"/>
              <a:gd name="connsiteY3" fmla="*/ 0 h 7658200"/>
              <a:gd name="connsiteX4" fmla="*/ 7417706 w 10747408"/>
              <a:gd name="connsiteY4" fmla="*/ 0 h 7658200"/>
              <a:gd name="connsiteX5" fmla="*/ 10747408 w 10747408"/>
              <a:gd name="connsiteY5" fmla="*/ 1216882 h 765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47408" h="7658200">
                <a:moveTo>
                  <a:pt x="8393346" y="7658200"/>
                </a:moveTo>
                <a:lnTo>
                  <a:pt x="0" y="4590743"/>
                </a:lnTo>
                <a:lnTo>
                  <a:pt x="0" y="3022142"/>
                </a:lnTo>
                <a:lnTo>
                  <a:pt x="1104481" y="0"/>
                </a:lnTo>
                <a:lnTo>
                  <a:pt x="7417706" y="0"/>
                </a:lnTo>
                <a:lnTo>
                  <a:pt x="10747408" y="1216882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33" b="48501"/>
          <a:stretch>
            <a:fillRect/>
          </a:stretch>
        </p:blipFill>
        <p:spPr>
          <a:xfrm rot="19186119">
            <a:off x="8384732" y="3550553"/>
            <a:ext cx="5641920" cy="3591786"/>
          </a:xfrm>
          <a:custGeom>
            <a:avLst/>
            <a:gdLst>
              <a:gd name="connsiteX0" fmla="*/ 4246552 w 4246552"/>
              <a:gd name="connsiteY0" fmla="*/ 0 h 2703460"/>
              <a:gd name="connsiteX1" fmla="*/ 1959414 w 4246552"/>
              <a:gd name="connsiteY1" fmla="*/ 2703460 h 2703460"/>
              <a:gd name="connsiteX2" fmla="*/ 0 w 4246552"/>
              <a:gd name="connsiteY2" fmla="*/ 1045789 h 2703460"/>
              <a:gd name="connsiteX3" fmla="*/ 0 w 4246552"/>
              <a:gd name="connsiteY3" fmla="*/ 0 h 270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6552" h="2703460">
                <a:moveTo>
                  <a:pt x="4246552" y="0"/>
                </a:moveTo>
                <a:lnTo>
                  <a:pt x="1959414" y="2703460"/>
                </a:lnTo>
                <a:lnTo>
                  <a:pt x="0" y="104578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9" t="56678" r="20072"/>
          <a:stretch>
            <a:fillRect/>
          </a:stretch>
        </p:blipFill>
        <p:spPr>
          <a:xfrm rot="18433503">
            <a:off x="-1823581" y="54254"/>
            <a:ext cx="4684178" cy="2256362"/>
          </a:xfrm>
          <a:custGeom>
            <a:avLst/>
            <a:gdLst>
              <a:gd name="connsiteX0" fmla="*/ 2969950 w 4684178"/>
              <a:gd name="connsiteY0" fmla="*/ 0 h 2256362"/>
              <a:gd name="connsiteX1" fmla="*/ 4684178 w 4684178"/>
              <a:gd name="connsiteY1" fmla="*/ 2256362 h 2256362"/>
              <a:gd name="connsiteX2" fmla="*/ 0 w 4684178"/>
              <a:gd name="connsiteY2" fmla="*/ 2256362 h 225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4178" h="2256362">
                <a:moveTo>
                  <a:pt x="2969950" y="0"/>
                </a:moveTo>
                <a:lnTo>
                  <a:pt x="4684178" y="2256362"/>
                </a:lnTo>
                <a:lnTo>
                  <a:pt x="0" y="2256362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4" r="19670" b="53973"/>
          <a:stretch>
            <a:fillRect/>
          </a:stretch>
        </p:blipFill>
        <p:spPr>
          <a:xfrm rot="18433503">
            <a:off x="9152769" y="4403095"/>
            <a:ext cx="4976689" cy="2397265"/>
          </a:xfrm>
          <a:custGeom>
            <a:avLst/>
            <a:gdLst>
              <a:gd name="connsiteX0" fmla="*/ 4976689 w 4976689"/>
              <a:gd name="connsiteY0" fmla="*/ 0 h 2397265"/>
              <a:gd name="connsiteX1" fmla="*/ 1821276 w 4976689"/>
              <a:gd name="connsiteY1" fmla="*/ 2397265 h 2397265"/>
              <a:gd name="connsiteX2" fmla="*/ 0 w 4976689"/>
              <a:gd name="connsiteY2" fmla="*/ 0 h 239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76689" h="2397265">
                <a:moveTo>
                  <a:pt x="4976689" y="0"/>
                </a:moveTo>
                <a:lnTo>
                  <a:pt x="1821276" y="2397265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3" name="PA_文本框 2"/>
          <p:cNvSpPr txBox="1"/>
          <p:nvPr>
            <p:custDataLst>
              <p:tags r:id="rId1"/>
            </p:custDataLst>
          </p:nvPr>
        </p:nvSpPr>
        <p:spPr>
          <a:xfrm>
            <a:off x="3225677" y="2261874"/>
            <a:ext cx="576892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dirty="0">
                <a:solidFill>
                  <a:srgbClr val="3C5F97"/>
                </a:solidFill>
                <a:latin typeface="方正悠宋体" panose="02010600010101010101" charset="-122"/>
                <a:ea typeface="方正悠宋体" panose="02010600010101010101" charset="-122"/>
                <a:cs typeface="+mn-ea"/>
                <a:sym typeface="+mn-lt"/>
              </a:rPr>
              <a:t>本年度工作完成情况</a:t>
            </a:r>
            <a:endParaRPr kumimoji="0" lang="zh-CN" altLang="en-US" sz="48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方正悠宋体" panose="02010600010101010101" charset="-122"/>
              <a:ea typeface="方正悠宋体" panose="02010600010101010101" charset="-122"/>
              <a:cs typeface="+mn-ea"/>
              <a:sym typeface="+mn-lt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5037995" y="4505369"/>
            <a:ext cx="2142450" cy="401418"/>
          </a:xfrm>
          <a:prstGeom prst="roundRect">
            <a:avLst>
              <a:gd name="adj" fmla="val 50000"/>
            </a:avLst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pc="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PART.01</a:t>
            </a:r>
            <a:endParaRPr lang="zh-CN" altLang="en-US" sz="1600" spc="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9981" y="0"/>
            <a:ext cx="5078931" cy="6858000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713646" y="1472666"/>
            <a:ext cx="3590223" cy="4321743"/>
          </a:xfrm>
          <a:prstGeom prst="rect">
            <a:avLst/>
          </a:prstGeom>
          <a:solidFill>
            <a:srgbClr val="3C5F9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uotation-marks_897"/>
          <p:cNvSpPr>
            <a:spLocks noChangeAspect="1"/>
          </p:cNvSpPr>
          <p:nvPr/>
        </p:nvSpPr>
        <p:spPr bwMode="auto">
          <a:xfrm>
            <a:off x="348900" y="2034744"/>
            <a:ext cx="889042" cy="761681"/>
          </a:xfrm>
          <a:custGeom>
            <a:avLst/>
            <a:gdLst>
              <a:gd name="connsiteX0" fmla="*/ 479725 w 558900"/>
              <a:gd name="connsiteY0" fmla="*/ 0 h 478835"/>
              <a:gd name="connsiteX1" fmla="*/ 479725 w 558900"/>
              <a:gd name="connsiteY1" fmla="*/ 133816 h 478835"/>
              <a:gd name="connsiteX2" fmla="*/ 419940 w 558900"/>
              <a:gd name="connsiteY2" fmla="*/ 217653 h 478835"/>
              <a:gd name="connsiteX3" fmla="*/ 419940 w 558900"/>
              <a:gd name="connsiteY3" fmla="*/ 259571 h 478835"/>
              <a:gd name="connsiteX4" fmla="*/ 558900 w 558900"/>
              <a:gd name="connsiteY4" fmla="*/ 259571 h 478835"/>
              <a:gd name="connsiteX5" fmla="*/ 558900 w 558900"/>
              <a:gd name="connsiteY5" fmla="*/ 478835 h 478835"/>
              <a:gd name="connsiteX6" fmla="*/ 298754 w 558900"/>
              <a:gd name="connsiteY6" fmla="*/ 478835 h 478835"/>
              <a:gd name="connsiteX7" fmla="*/ 298754 w 558900"/>
              <a:gd name="connsiteY7" fmla="*/ 259571 h 478835"/>
              <a:gd name="connsiteX8" fmla="*/ 479725 w 558900"/>
              <a:gd name="connsiteY8" fmla="*/ 0 h 478835"/>
              <a:gd name="connsiteX9" fmla="*/ 179355 w 558900"/>
              <a:gd name="connsiteY9" fmla="*/ 0 h 478835"/>
              <a:gd name="connsiteX10" fmla="*/ 179355 w 558900"/>
              <a:gd name="connsiteY10" fmla="*/ 133816 h 478835"/>
              <a:gd name="connsiteX11" fmla="*/ 119570 w 558900"/>
              <a:gd name="connsiteY11" fmla="*/ 217653 h 478835"/>
              <a:gd name="connsiteX12" fmla="*/ 119570 w 558900"/>
              <a:gd name="connsiteY12" fmla="*/ 259571 h 478835"/>
              <a:gd name="connsiteX13" fmla="*/ 260146 w 558900"/>
              <a:gd name="connsiteY13" fmla="*/ 259571 h 478835"/>
              <a:gd name="connsiteX14" fmla="*/ 260146 w 558900"/>
              <a:gd name="connsiteY14" fmla="*/ 478835 h 478835"/>
              <a:gd name="connsiteX15" fmla="*/ 0 w 558900"/>
              <a:gd name="connsiteY15" fmla="*/ 478835 h 478835"/>
              <a:gd name="connsiteX16" fmla="*/ 0 w 558900"/>
              <a:gd name="connsiteY16" fmla="*/ 259571 h 478835"/>
              <a:gd name="connsiteX17" fmla="*/ 179355 w 558900"/>
              <a:gd name="connsiteY17" fmla="*/ 0 h 47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58900" h="478835">
                <a:moveTo>
                  <a:pt x="479725" y="0"/>
                </a:moveTo>
                <a:lnTo>
                  <a:pt x="479725" y="133816"/>
                </a:lnTo>
                <a:cubicBezTo>
                  <a:pt x="419940" y="133816"/>
                  <a:pt x="419940" y="145102"/>
                  <a:pt x="419940" y="217653"/>
                </a:cubicBezTo>
                <a:lnTo>
                  <a:pt x="419940" y="259571"/>
                </a:lnTo>
                <a:lnTo>
                  <a:pt x="558900" y="259571"/>
                </a:lnTo>
                <a:lnTo>
                  <a:pt x="558900" y="478835"/>
                </a:lnTo>
                <a:lnTo>
                  <a:pt x="298754" y="478835"/>
                </a:lnTo>
                <a:lnTo>
                  <a:pt x="298754" y="259571"/>
                </a:lnTo>
                <a:cubicBezTo>
                  <a:pt x="298754" y="93510"/>
                  <a:pt x="339149" y="0"/>
                  <a:pt x="479725" y="0"/>
                </a:cubicBezTo>
                <a:close/>
                <a:moveTo>
                  <a:pt x="179355" y="0"/>
                </a:moveTo>
                <a:lnTo>
                  <a:pt x="179355" y="133816"/>
                </a:lnTo>
                <a:cubicBezTo>
                  <a:pt x="119570" y="133816"/>
                  <a:pt x="119570" y="145102"/>
                  <a:pt x="119570" y="217653"/>
                </a:cubicBezTo>
                <a:lnTo>
                  <a:pt x="119570" y="259571"/>
                </a:lnTo>
                <a:lnTo>
                  <a:pt x="260146" y="259571"/>
                </a:lnTo>
                <a:lnTo>
                  <a:pt x="260146" y="478835"/>
                </a:lnTo>
                <a:lnTo>
                  <a:pt x="0" y="478835"/>
                </a:lnTo>
                <a:lnTo>
                  <a:pt x="0" y="259571"/>
                </a:lnTo>
                <a:cubicBezTo>
                  <a:pt x="0" y="93510"/>
                  <a:pt x="40395" y="0"/>
                  <a:pt x="17935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</p:sp>
      <p:sp>
        <p:nvSpPr>
          <p:cNvPr id="8" name="圆角矩形 7"/>
          <p:cNvSpPr/>
          <p:nvPr/>
        </p:nvSpPr>
        <p:spPr>
          <a:xfrm>
            <a:off x="1127875" y="2419149"/>
            <a:ext cx="3854866" cy="3217976"/>
          </a:xfrm>
          <a:prstGeom prst="roundRect">
            <a:avLst>
              <a:gd name="adj" fmla="val 50000"/>
            </a:avLst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2578627" y="3796779"/>
            <a:ext cx="8721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关键词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8279863" y="2332964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8278126" y="3863382"/>
            <a:ext cx="8991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876136" y="474302"/>
            <a:ext cx="2781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本年度工作完成情况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310080" y="2185843"/>
            <a:ext cx="1663148" cy="1663148"/>
          </a:xfrm>
          <a:prstGeom prst="ellipse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451240" y="2030581"/>
            <a:ext cx="646099" cy="646099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1"/>
          <p:cNvSpPr txBox="1">
            <a:spLocks noChangeArrowheads="1"/>
          </p:cNvSpPr>
          <p:nvPr/>
        </p:nvSpPr>
        <p:spPr bwMode="auto">
          <a:xfrm>
            <a:off x="1628283" y="4412208"/>
            <a:ext cx="995084" cy="2462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1"/>
          <p:cNvSpPr txBox="1">
            <a:spLocks noChangeArrowheads="1"/>
          </p:cNvSpPr>
          <p:nvPr/>
        </p:nvSpPr>
        <p:spPr bwMode="auto">
          <a:xfrm>
            <a:off x="1005778" y="4748324"/>
            <a:ext cx="2249291" cy="2443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1"/>
          <p:cNvSpPr txBox="1">
            <a:spLocks noChangeArrowheads="1"/>
          </p:cNvSpPr>
          <p:nvPr/>
        </p:nvSpPr>
        <p:spPr bwMode="auto">
          <a:xfrm>
            <a:off x="4254591" y="4412208"/>
            <a:ext cx="995084" cy="2462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1"/>
          <p:cNvSpPr txBox="1">
            <a:spLocks noChangeArrowheads="1"/>
          </p:cNvSpPr>
          <p:nvPr/>
        </p:nvSpPr>
        <p:spPr bwMode="auto">
          <a:xfrm>
            <a:off x="3632086" y="4748324"/>
            <a:ext cx="2249291" cy="2443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。</a:t>
            </a:r>
          </a:p>
        </p:txBody>
      </p:sp>
      <p:sp>
        <p:nvSpPr>
          <p:cNvPr id="8" name="1"/>
          <p:cNvSpPr txBox="1">
            <a:spLocks noChangeArrowheads="1"/>
          </p:cNvSpPr>
          <p:nvPr/>
        </p:nvSpPr>
        <p:spPr bwMode="auto">
          <a:xfrm>
            <a:off x="6880899" y="4412208"/>
            <a:ext cx="995084" cy="2462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6258394" y="4748324"/>
            <a:ext cx="2249291" cy="2443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9507207" y="4412208"/>
            <a:ext cx="995084" cy="2462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1"/>
          <p:cNvSpPr txBox="1">
            <a:spLocks noChangeArrowheads="1"/>
          </p:cNvSpPr>
          <p:nvPr/>
        </p:nvSpPr>
        <p:spPr bwMode="auto">
          <a:xfrm>
            <a:off x="8884702" y="4748324"/>
            <a:ext cx="2249291" cy="2443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Shape 31318"/>
          <p:cNvSpPr/>
          <p:nvPr/>
        </p:nvSpPr>
        <p:spPr>
          <a:xfrm>
            <a:off x="2563646" y="2185016"/>
            <a:ext cx="439519" cy="3400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14" name="椭圆 13"/>
          <p:cNvSpPr/>
          <p:nvPr/>
        </p:nvSpPr>
        <p:spPr>
          <a:xfrm>
            <a:off x="3907506" y="2185843"/>
            <a:ext cx="1663148" cy="1663148"/>
          </a:xfrm>
          <a:prstGeom prst="ellipse">
            <a:avLst/>
          </a:prstGeom>
          <a:solidFill>
            <a:srgbClr val="ACC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048666" y="2030581"/>
            <a:ext cx="646099" cy="646099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Shape 31318"/>
          <p:cNvSpPr/>
          <p:nvPr/>
        </p:nvSpPr>
        <p:spPr>
          <a:xfrm>
            <a:off x="5161072" y="2185016"/>
            <a:ext cx="439519" cy="3400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528124" y="2185843"/>
            <a:ext cx="1663148" cy="1663148"/>
          </a:xfrm>
          <a:prstGeom prst="ellipse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669284" y="2030581"/>
            <a:ext cx="646099" cy="646099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Shape 31318"/>
          <p:cNvSpPr/>
          <p:nvPr/>
        </p:nvSpPr>
        <p:spPr>
          <a:xfrm>
            <a:off x="7781690" y="2185016"/>
            <a:ext cx="439519" cy="3400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125550" y="2185843"/>
            <a:ext cx="1663148" cy="1663148"/>
          </a:xfrm>
          <a:prstGeom prst="ellipse">
            <a:avLst/>
          </a:prstGeom>
          <a:solidFill>
            <a:srgbClr val="ACC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0266710" y="2030581"/>
            <a:ext cx="646099" cy="646099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Shape 31318"/>
          <p:cNvSpPr/>
          <p:nvPr/>
        </p:nvSpPr>
        <p:spPr>
          <a:xfrm>
            <a:off x="10379116" y="2185016"/>
            <a:ext cx="439519" cy="3400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36" name="1"/>
          <p:cNvSpPr txBox="1">
            <a:spLocks noChangeArrowheads="1"/>
          </p:cNvSpPr>
          <p:nvPr/>
        </p:nvSpPr>
        <p:spPr bwMode="auto">
          <a:xfrm>
            <a:off x="876136" y="474302"/>
            <a:ext cx="30313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本年度工作完成情况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1137708" y="1481666"/>
          <a:ext cx="9916583" cy="3539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0" y="5528733"/>
            <a:ext cx="12192000" cy="1329267"/>
          </a:xfrm>
          <a:prstGeom prst="rect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876136" y="474302"/>
            <a:ext cx="28919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本年度工作完成情况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06" b="44023"/>
          <a:stretch>
            <a:fillRect/>
          </a:stretch>
        </p:blipFill>
        <p:spPr>
          <a:xfrm rot="8265557">
            <a:off x="-1984584" y="47711"/>
            <a:ext cx="5346969" cy="3838924"/>
          </a:xfrm>
          <a:custGeom>
            <a:avLst/>
            <a:gdLst>
              <a:gd name="connsiteX0" fmla="*/ 1861071 w 5346969"/>
              <a:gd name="connsiteY0" fmla="*/ 3838924 h 3838924"/>
              <a:gd name="connsiteX1" fmla="*/ 0 w 5346969"/>
              <a:gd name="connsiteY1" fmla="*/ 2148997 h 3838924"/>
              <a:gd name="connsiteX2" fmla="*/ 0 w 5346969"/>
              <a:gd name="connsiteY2" fmla="*/ 1021416 h 3838924"/>
              <a:gd name="connsiteX3" fmla="*/ 927487 w 5346969"/>
              <a:gd name="connsiteY3" fmla="*/ 0 h 3838924"/>
              <a:gd name="connsiteX4" fmla="*/ 5346969 w 5346969"/>
              <a:gd name="connsiteY4" fmla="*/ 0 h 383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6969" h="3838924">
                <a:moveTo>
                  <a:pt x="1861071" y="3838924"/>
                </a:moveTo>
                <a:lnTo>
                  <a:pt x="0" y="2148997"/>
                </a:lnTo>
                <a:lnTo>
                  <a:pt x="0" y="1021416"/>
                </a:lnTo>
                <a:lnTo>
                  <a:pt x="927487" y="0"/>
                </a:lnTo>
                <a:lnTo>
                  <a:pt x="5346969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81" b="46601"/>
          <a:stretch>
            <a:fillRect/>
          </a:stretch>
        </p:blipFill>
        <p:spPr>
          <a:xfrm rot="9595471">
            <a:off x="-1223163" y="-1269169"/>
            <a:ext cx="10747408" cy="7658200"/>
          </a:xfrm>
          <a:custGeom>
            <a:avLst/>
            <a:gdLst>
              <a:gd name="connsiteX0" fmla="*/ 8393346 w 10747408"/>
              <a:gd name="connsiteY0" fmla="*/ 7658200 h 7658200"/>
              <a:gd name="connsiteX1" fmla="*/ 0 w 10747408"/>
              <a:gd name="connsiteY1" fmla="*/ 4590743 h 7658200"/>
              <a:gd name="connsiteX2" fmla="*/ 0 w 10747408"/>
              <a:gd name="connsiteY2" fmla="*/ 3022142 h 7658200"/>
              <a:gd name="connsiteX3" fmla="*/ 1104481 w 10747408"/>
              <a:gd name="connsiteY3" fmla="*/ 0 h 7658200"/>
              <a:gd name="connsiteX4" fmla="*/ 7417706 w 10747408"/>
              <a:gd name="connsiteY4" fmla="*/ 0 h 7658200"/>
              <a:gd name="connsiteX5" fmla="*/ 10747408 w 10747408"/>
              <a:gd name="connsiteY5" fmla="*/ 1216882 h 765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47408" h="7658200">
                <a:moveTo>
                  <a:pt x="8393346" y="7658200"/>
                </a:moveTo>
                <a:lnTo>
                  <a:pt x="0" y="4590743"/>
                </a:lnTo>
                <a:lnTo>
                  <a:pt x="0" y="3022142"/>
                </a:lnTo>
                <a:lnTo>
                  <a:pt x="1104481" y="0"/>
                </a:lnTo>
                <a:lnTo>
                  <a:pt x="7417706" y="0"/>
                </a:lnTo>
                <a:lnTo>
                  <a:pt x="10747408" y="1216882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33" b="48501"/>
          <a:stretch>
            <a:fillRect/>
          </a:stretch>
        </p:blipFill>
        <p:spPr>
          <a:xfrm rot="19186119">
            <a:off x="8384732" y="3550553"/>
            <a:ext cx="5641920" cy="3591786"/>
          </a:xfrm>
          <a:custGeom>
            <a:avLst/>
            <a:gdLst>
              <a:gd name="connsiteX0" fmla="*/ 4246552 w 4246552"/>
              <a:gd name="connsiteY0" fmla="*/ 0 h 2703460"/>
              <a:gd name="connsiteX1" fmla="*/ 1959414 w 4246552"/>
              <a:gd name="connsiteY1" fmla="*/ 2703460 h 2703460"/>
              <a:gd name="connsiteX2" fmla="*/ 0 w 4246552"/>
              <a:gd name="connsiteY2" fmla="*/ 1045789 h 2703460"/>
              <a:gd name="connsiteX3" fmla="*/ 0 w 4246552"/>
              <a:gd name="connsiteY3" fmla="*/ 0 h 270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6552" h="2703460">
                <a:moveTo>
                  <a:pt x="4246552" y="0"/>
                </a:moveTo>
                <a:lnTo>
                  <a:pt x="1959414" y="2703460"/>
                </a:lnTo>
                <a:lnTo>
                  <a:pt x="0" y="104578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9" t="56678" r="20072"/>
          <a:stretch>
            <a:fillRect/>
          </a:stretch>
        </p:blipFill>
        <p:spPr>
          <a:xfrm rot="18433503">
            <a:off x="-1823581" y="54254"/>
            <a:ext cx="4684178" cy="2256362"/>
          </a:xfrm>
          <a:custGeom>
            <a:avLst/>
            <a:gdLst>
              <a:gd name="connsiteX0" fmla="*/ 2969950 w 4684178"/>
              <a:gd name="connsiteY0" fmla="*/ 0 h 2256362"/>
              <a:gd name="connsiteX1" fmla="*/ 4684178 w 4684178"/>
              <a:gd name="connsiteY1" fmla="*/ 2256362 h 2256362"/>
              <a:gd name="connsiteX2" fmla="*/ 0 w 4684178"/>
              <a:gd name="connsiteY2" fmla="*/ 2256362 h 225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4178" h="2256362">
                <a:moveTo>
                  <a:pt x="2969950" y="0"/>
                </a:moveTo>
                <a:lnTo>
                  <a:pt x="4684178" y="2256362"/>
                </a:lnTo>
                <a:lnTo>
                  <a:pt x="0" y="2256362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4" r="19670" b="53973"/>
          <a:stretch>
            <a:fillRect/>
          </a:stretch>
        </p:blipFill>
        <p:spPr>
          <a:xfrm rot="18433503">
            <a:off x="9152769" y="4403095"/>
            <a:ext cx="4976689" cy="2397265"/>
          </a:xfrm>
          <a:custGeom>
            <a:avLst/>
            <a:gdLst>
              <a:gd name="connsiteX0" fmla="*/ 4976689 w 4976689"/>
              <a:gd name="connsiteY0" fmla="*/ 0 h 2397265"/>
              <a:gd name="connsiteX1" fmla="*/ 1821276 w 4976689"/>
              <a:gd name="connsiteY1" fmla="*/ 2397265 h 2397265"/>
              <a:gd name="connsiteX2" fmla="*/ 0 w 4976689"/>
              <a:gd name="connsiteY2" fmla="*/ 0 h 239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76689" h="2397265">
                <a:moveTo>
                  <a:pt x="4976689" y="0"/>
                </a:moveTo>
                <a:lnTo>
                  <a:pt x="1821276" y="2397265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3" name="PA_文本框 2"/>
          <p:cNvSpPr txBox="1"/>
          <p:nvPr>
            <p:custDataLst>
              <p:tags r:id="rId1"/>
            </p:custDataLst>
          </p:nvPr>
        </p:nvSpPr>
        <p:spPr>
          <a:xfrm>
            <a:off x="3225677" y="2261874"/>
            <a:ext cx="5768922" cy="9041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4800" b="0" dirty="0">
                <a:solidFill>
                  <a:srgbClr val="3C5F97"/>
                </a:solidFill>
                <a:latin typeface="方正悠宋体" panose="02010600010101010101" charset="-122"/>
                <a:ea typeface="方正悠宋体" panose="02010600010101010101" charset="-122"/>
                <a:cs typeface="+mn-ea"/>
                <a:sym typeface="+mn-lt"/>
              </a:rPr>
              <a:t>工作重难点分析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5037995" y="4505369"/>
            <a:ext cx="2142450" cy="401418"/>
          </a:xfrm>
          <a:prstGeom prst="roundRect">
            <a:avLst>
              <a:gd name="adj" fmla="val 50000"/>
            </a:avLst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pc="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PART.02</a:t>
            </a:r>
            <a:endParaRPr lang="zh-CN" altLang="en-US" sz="1600" spc="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9"/>
          <p:cNvSpPr/>
          <p:nvPr/>
        </p:nvSpPr>
        <p:spPr bwMode="auto">
          <a:xfrm rot="16200000">
            <a:off x="6639628" y="1482024"/>
            <a:ext cx="4784020" cy="4228834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solidFill>
            <a:srgbClr val="ACC4E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9" name="Freeform 9"/>
          <p:cNvSpPr/>
          <p:nvPr/>
        </p:nvSpPr>
        <p:spPr bwMode="auto">
          <a:xfrm rot="16200000">
            <a:off x="7039172" y="1836589"/>
            <a:ext cx="3981792" cy="3519704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blipFill dpi="0" rotWithShape="0">
            <a:blip r:embed="rId2" cstate="screen"/>
            <a:srcRect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0" name="Freeform 9"/>
          <p:cNvSpPr/>
          <p:nvPr/>
        </p:nvSpPr>
        <p:spPr bwMode="auto">
          <a:xfrm rot="16200000">
            <a:off x="10099427" y="1190416"/>
            <a:ext cx="1300136" cy="1149256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noFill/>
          <a:ln w="57150">
            <a:solidFill>
              <a:srgbClr val="3C5F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9"/>
          <p:cNvSpPr/>
          <p:nvPr/>
        </p:nvSpPr>
        <p:spPr bwMode="auto">
          <a:xfrm rot="16200000">
            <a:off x="7106433" y="5040513"/>
            <a:ext cx="706295" cy="624330"/>
          </a:xfrm>
          <a:custGeom>
            <a:avLst/>
            <a:gdLst>
              <a:gd name="T0" fmla="*/ 958 w 1370"/>
              <a:gd name="T1" fmla="*/ 0 h 1213"/>
              <a:gd name="T2" fmla="*/ 413 w 1370"/>
              <a:gd name="T3" fmla="*/ 0 h 1213"/>
              <a:gd name="T4" fmla="*/ 297 w 1370"/>
              <a:gd name="T5" fmla="*/ 67 h 1213"/>
              <a:gd name="T6" fmla="*/ 24 w 1370"/>
              <a:gd name="T7" fmla="*/ 539 h 1213"/>
              <a:gd name="T8" fmla="*/ 24 w 1370"/>
              <a:gd name="T9" fmla="*/ 674 h 1213"/>
              <a:gd name="T10" fmla="*/ 297 w 1370"/>
              <a:gd name="T11" fmla="*/ 1145 h 1213"/>
              <a:gd name="T12" fmla="*/ 413 w 1370"/>
              <a:gd name="T13" fmla="*/ 1213 h 1213"/>
              <a:gd name="T14" fmla="*/ 958 w 1370"/>
              <a:gd name="T15" fmla="*/ 1213 h 1213"/>
              <a:gd name="T16" fmla="*/ 1074 w 1370"/>
              <a:gd name="T17" fmla="*/ 1145 h 1213"/>
              <a:gd name="T18" fmla="*/ 1346 w 1370"/>
              <a:gd name="T19" fmla="*/ 674 h 1213"/>
              <a:gd name="T20" fmla="*/ 1346 w 1370"/>
              <a:gd name="T21" fmla="*/ 539 h 1213"/>
              <a:gd name="T22" fmla="*/ 1074 w 1370"/>
              <a:gd name="T23" fmla="*/ 67 h 1213"/>
              <a:gd name="T24" fmla="*/ 958 w 1370"/>
              <a:gd name="T25" fmla="*/ 0 h 1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0" h="1213">
                <a:moveTo>
                  <a:pt x="958" y="0"/>
                </a:moveTo>
                <a:cubicBezTo>
                  <a:pt x="413" y="0"/>
                  <a:pt x="413" y="0"/>
                  <a:pt x="413" y="0"/>
                </a:cubicBezTo>
                <a:cubicBezTo>
                  <a:pt x="365" y="0"/>
                  <a:pt x="321" y="26"/>
                  <a:pt x="297" y="67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0" y="581"/>
                  <a:pt x="0" y="632"/>
                  <a:pt x="24" y="674"/>
                </a:cubicBezTo>
                <a:cubicBezTo>
                  <a:pt x="297" y="1145"/>
                  <a:pt x="297" y="1145"/>
                  <a:pt x="297" y="1145"/>
                </a:cubicBezTo>
                <a:cubicBezTo>
                  <a:pt x="321" y="1187"/>
                  <a:pt x="365" y="1213"/>
                  <a:pt x="413" y="1213"/>
                </a:cubicBezTo>
                <a:cubicBezTo>
                  <a:pt x="958" y="1213"/>
                  <a:pt x="958" y="1213"/>
                  <a:pt x="958" y="1213"/>
                </a:cubicBezTo>
                <a:cubicBezTo>
                  <a:pt x="1006" y="1213"/>
                  <a:pt x="1050" y="1187"/>
                  <a:pt x="1074" y="1145"/>
                </a:cubicBezTo>
                <a:cubicBezTo>
                  <a:pt x="1346" y="674"/>
                  <a:pt x="1346" y="674"/>
                  <a:pt x="1346" y="674"/>
                </a:cubicBezTo>
                <a:cubicBezTo>
                  <a:pt x="1370" y="632"/>
                  <a:pt x="1370" y="581"/>
                  <a:pt x="1346" y="539"/>
                </a:cubicBezTo>
                <a:cubicBezTo>
                  <a:pt x="1074" y="67"/>
                  <a:pt x="1074" y="67"/>
                  <a:pt x="1074" y="67"/>
                </a:cubicBezTo>
                <a:cubicBezTo>
                  <a:pt x="1050" y="26"/>
                  <a:pt x="1006" y="0"/>
                  <a:pt x="958" y="0"/>
                </a:cubicBezTo>
                <a:close/>
              </a:path>
            </a:pathLst>
          </a:custGeom>
          <a:solidFill>
            <a:srgbClr val="3C5F97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1"/>
          <p:cNvSpPr txBox="1">
            <a:spLocks noChangeArrowheads="1"/>
          </p:cNvSpPr>
          <p:nvPr/>
        </p:nvSpPr>
        <p:spPr bwMode="auto">
          <a:xfrm>
            <a:off x="884338" y="1984979"/>
            <a:ext cx="13497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工作重点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874713" y="3556915"/>
            <a:ext cx="733543" cy="733543"/>
          </a:xfrm>
          <a:prstGeom prst="ellipse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1"/>
          <p:cNvSpPr txBox="1">
            <a:spLocks noChangeArrowheads="1"/>
          </p:cNvSpPr>
          <p:nvPr/>
        </p:nvSpPr>
        <p:spPr bwMode="auto">
          <a:xfrm>
            <a:off x="1904984" y="3570195"/>
            <a:ext cx="8454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工作重点</a:t>
            </a:r>
          </a:p>
        </p:txBody>
      </p:sp>
      <p:sp>
        <p:nvSpPr>
          <p:cNvPr id="37" name="椭圆 36"/>
          <p:cNvSpPr/>
          <p:nvPr/>
        </p:nvSpPr>
        <p:spPr>
          <a:xfrm>
            <a:off x="874713" y="4596683"/>
            <a:ext cx="733543" cy="733543"/>
          </a:xfrm>
          <a:prstGeom prst="ellipse">
            <a:avLst/>
          </a:pr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1"/>
          <p:cNvSpPr txBox="1">
            <a:spLocks noChangeArrowheads="1"/>
          </p:cNvSpPr>
          <p:nvPr/>
        </p:nvSpPr>
        <p:spPr bwMode="auto">
          <a:xfrm>
            <a:off x="1904984" y="4609963"/>
            <a:ext cx="8454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</a:p>
        </p:txBody>
      </p:sp>
      <p:sp>
        <p:nvSpPr>
          <p:cNvPr id="40" name="placeholder_286118"/>
          <p:cNvSpPr>
            <a:spLocks noChangeAspect="1"/>
          </p:cNvSpPr>
          <p:nvPr/>
        </p:nvSpPr>
        <p:spPr bwMode="auto">
          <a:xfrm>
            <a:off x="1077195" y="3738954"/>
            <a:ext cx="319641" cy="374986"/>
          </a:xfrm>
          <a:custGeom>
            <a:avLst/>
            <a:gdLst>
              <a:gd name="T0" fmla="*/ 4448 w 5811"/>
              <a:gd name="T1" fmla="*/ 4374 h 6827"/>
              <a:gd name="T2" fmla="*/ 4640 w 5811"/>
              <a:gd name="T3" fmla="*/ 4074 h 6827"/>
              <a:gd name="T4" fmla="*/ 5160 w 5811"/>
              <a:gd name="T5" fmla="*/ 2255 h 6827"/>
              <a:gd name="T6" fmla="*/ 2905 w 5811"/>
              <a:gd name="T7" fmla="*/ 0 h 6827"/>
              <a:gd name="T8" fmla="*/ 650 w 5811"/>
              <a:gd name="T9" fmla="*/ 2255 h 6827"/>
              <a:gd name="T10" fmla="*/ 1363 w 5811"/>
              <a:gd name="T11" fmla="*/ 4373 h 6827"/>
              <a:gd name="T12" fmla="*/ 0 w 5811"/>
              <a:gd name="T13" fmla="*/ 5506 h 6827"/>
              <a:gd name="T14" fmla="*/ 939 w 5811"/>
              <a:gd name="T15" fmla="*/ 6498 h 6827"/>
              <a:gd name="T16" fmla="*/ 2905 w 5811"/>
              <a:gd name="T17" fmla="*/ 6827 h 6827"/>
              <a:gd name="T18" fmla="*/ 4871 w 5811"/>
              <a:gd name="T19" fmla="*/ 6498 h 6827"/>
              <a:gd name="T20" fmla="*/ 5811 w 5811"/>
              <a:gd name="T21" fmla="*/ 5506 h 6827"/>
              <a:gd name="T22" fmla="*/ 4448 w 5811"/>
              <a:gd name="T23" fmla="*/ 4374 h 6827"/>
              <a:gd name="T24" fmla="*/ 2905 w 5811"/>
              <a:gd name="T25" fmla="*/ 1551 h 6827"/>
              <a:gd name="T26" fmla="*/ 3610 w 5811"/>
              <a:gd name="T27" fmla="*/ 2255 h 6827"/>
              <a:gd name="T28" fmla="*/ 2905 w 5811"/>
              <a:gd name="T29" fmla="*/ 2960 h 6827"/>
              <a:gd name="T30" fmla="*/ 2201 w 5811"/>
              <a:gd name="T31" fmla="*/ 2255 h 6827"/>
              <a:gd name="T32" fmla="*/ 2905 w 5811"/>
              <a:gd name="T33" fmla="*/ 1551 h 6827"/>
              <a:gd name="T34" fmla="*/ 4675 w 5811"/>
              <a:gd name="T35" fmla="*/ 6008 h 6827"/>
              <a:gd name="T36" fmla="*/ 2905 w 5811"/>
              <a:gd name="T37" fmla="*/ 6298 h 6827"/>
              <a:gd name="T38" fmla="*/ 1136 w 5811"/>
              <a:gd name="T39" fmla="*/ 6008 h 6827"/>
              <a:gd name="T40" fmla="*/ 528 w 5811"/>
              <a:gd name="T41" fmla="*/ 5506 h 6827"/>
              <a:gd name="T42" fmla="*/ 1719 w 5811"/>
              <a:gd name="T43" fmla="*/ 4831 h 6827"/>
              <a:gd name="T44" fmla="*/ 2761 w 5811"/>
              <a:gd name="T45" fmla="*/ 5768 h 6827"/>
              <a:gd name="T46" fmla="*/ 2905 w 5811"/>
              <a:gd name="T47" fmla="*/ 5812 h 6827"/>
              <a:gd name="T48" fmla="*/ 3050 w 5811"/>
              <a:gd name="T49" fmla="*/ 5768 h 6827"/>
              <a:gd name="T50" fmla="*/ 3666 w 5811"/>
              <a:gd name="T51" fmla="*/ 5270 h 6827"/>
              <a:gd name="T52" fmla="*/ 4092 w 5811"/>
              <a:gd name="T53" fmla="*/ 4831 h 6827"/>
              <a:gd name="T54" fmla="*/ 5283 w 5811"/>
              <a:gd name="T55" fmla="*/ 5506 h 6827"/>
              <a:gd name="T56" fmla="*/ 4675 w 5811"/>
              <a:gd name="T57" fmla="*/ 600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11" h="6827">
                <a:moveTo>
                  <a:pt x="4448" y="4374"/>
                </a:moveTo>
                <a:cubicBezTo>
                  <a:pt x="4517" y="4275"/>
                  <a:pt x="4581" y="4175"/>
                  <a:pt x="4640" y="4074"/>
                </a:cubicBezTo>
                <a:cubicBezTo>
                  <a:pt x="4985" y="3483"/>
                  <a:pt x="5160" y="2871"/>
                  <a:pt x="5160" y="2255"/>
                </a:cubicBezTo>
                <a:cubicBezTo>
                  <a:pt x="5160" y="1012"/>
                  <a:pt x="4149" y="0"/>
                  <a:pt x="2905" y="0"/>
                </a:cubicBezTo>
                <a:cubicBezTo>
                  <a:pt x="1662" y="0"/>
                  <a:pt x="650" y="1012"/>
                  <a:pt x="650" y="2255"/>
                </a:cubicBezTo>
                <a:cubicBezTo>
                  <a:pt x="650" y="2973"/>
                  <a:pt x="895" y="3696"/>
                  <a:pt x="1363" y="4373"/>
                </a:cubicBezTo>
                <a:cubicBezTo>
                  <a:pt x="501" y="4604"/>
                  <a:pt x="0" y="5014"/>
                  <a:pt x="0" y="5506"/>
                </a:cubicBezTo>
                <a:cubicBezTo>
                  <a:pt x="0" y="5903"/>
                  <a:pt x="333" y="6256"/>
                  <a:pt x="939" y="6498"/>
                </a:cubicBezTo>
                <a:cubicBezTo>
                  <a:pt x="1469" y="6710"/>
                  <a:pt x="2167" y="6827"/>
                  <a:pt x="2905" y="6827"/>
                </a:cubicBezTo>
                <a:cubicBezTo>
                  <a:pt x="3644" y="6827"/>
                  <a:pt x="4342" y="6710"/>
                  <a:pt x="4871" y="6498"/>
                </a:cubicBezTo>
                <a:cubicBezTo>
                  <a:pt x="5477" y="6256"/>
                  <a:pt x="5811" y="5903"/>
                  <a:pt x="5811" y="5506"/>
                </a:cubicBezTo>
                <a:cubicBezTo>
                  <a:pt x="5811" y="5014"/>
                  <a:pt x="5310" y="4604"/>
                  <a:pt x="4448" y="4374"/>
                </a:cubicBezTo>
                <a:close/>
                <a:moveTo>
                  <a:pt x="2905" y="1551"/>
                </a:moveTo>
                <a:cubicBezTo>
                  <a:pt x="3294" y="1551"/>
                  <a:pt x="3610" y="1866"/>
                  <a:pt x="3610" y="2255"/>
                </a:cubicBezTo>
                <a:cubicBezTo>
                  <a:pt x="3610" y="2644"/>
                  <a:pt x="3294" y="2960"/>
                  <a:pt x="2905" y="2960"/>
                </a:cubicBezTo>
                <a:cubicBezTo>
                  <a:pt x="2516" y="2960"/>
                  <a:pt x="2201" y="2644"/>
                  <a:pt x="2201" y="2255"/>
                </a:cubicBezTo>
                <a:cubicBezTo>
                  <a:pt x="2201" y="1866"/>
                  <a:pt x="2516" y="1551"/>
                  <a:pt x="2905" y="1551"/>
                </a:cubicBezTo>
                <a:close/>
                <a:moveTo>
                  <a:pt x="4675" y="6008"/>
                </a:moveTo>
                <a:cubicBezTo>
                  <a:pt x="4207" y="6195"/>
                  <a:pt x="3578" y="6298"/>
                  <a:pt x="2905" y="6298"/>
                </a:cubicBezTo>
                <a:cubicBezTo>
                  <a:pt x="2233" y="6298"/>
                  <a:pt x="1604" y="6195"/>
                  <a:pt x="1136" y="6008"/>
                </a:cubicBezTo>
                <a:cubicBezTo>
                  <a:pt x="766" y="5860"/>
                  <a:pt x="528" y="5663"/>
                  <a:pt x="528" y="5506"/>
                </a:cubicBezTo>
                <a:cubicBezTo>
                  <a:pt x="528" y="5295"/>
                  <a:pt x="944" y="4996"/>
                  <a:pt x="1719" y="4831"/>
                </a:cubicBezTo>
                <a:cubicBezTo>
                  <a:pt x="2232" y="5420"/>
                  <a:pt x="2739" y="5754"/>
                  <a:pt x="2761" y="5768"/>
                </a:cubicBezTo>
                <a:cubicBezTo>
                  <a:pt x="2805" y="5797"/>
                  <a:pt x="2855" y="5812"/>
                  <a:pt x="2905" y="5812"/>
                </a:cubicBezTo>
                <a:cubicBezTo>
                  <a:pt x="2956" y="5812"/>
                  <a:pt x="3006" y="5797"/>
                  <a:pt x="3050" y="5768"/>
                </a:cubicBezTo>
                <a:cubicBezTo>
                  <a:pt x="3061" y="5761"/>
                  <a:pt x="3327" y="5586"/>
                  <a:pt x="3666" y="5270"/>
                </a:cubicBezTo>
                <a:cubicBezTo>
                  <a:pt x="3819" y="5128"/>
                  <a:pt x="3961" y="4982"/>
                  <a:pt x="4092" y="4831"/>
                </a:cubicBezTo>
                <a:cubicBezTo>
                  <a:pt x="4866" y="4997"/>
                  <a:pt x="5283" y="5295"/>
                  <a:pt x="5283" y="5506"/>
                </a:cubicBezTo>
                <a:cubicBezTo>
                  <a:pt x="5283" y="5663"/>
                  <a:pt x="5044" y="5860"/>
                  <a:pt x="4675" y="60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grpSp>
        <p:nvGrpSpPr>
          <p:cNvPr id="41" name="Group 51"/>
          <p:cNvGrpSpPr/>
          <p:nvPr/>
        </p:nvGrpSpPr>
        <p:grpSpPr>
          <a:xfrm>
            <a:off x="1076511" y="4806607"/>
            <a:ext cx="349678" cy="302424"/>
            <a:chOff x="2084388" y="3051175"/>
            <a:chExt cx="293688" cy="254001"/>
          </a:xfrm>
          <a:solidFill>
            <a:schemeClr val="bg1"/>
          </a:solidFill>
        </p:grpSpPr>
        <p:sp>
          <p:nvSpPr>
            <p:cNvPr id="42" name="Freeform 154"/>
            <p:cNvSpPr/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3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Freeform 156"/>
            <p:cNvSpPr/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22" name="1"/>
          <p:cNvSpPr txBox="1">
            <a:spLocks noChangeArrowheads="1"/>
          </p:cNvSpPr>
          <p:nvPr/>
        </p:nvSpPr>
        <p:spPr bwMode="auto">
          <a:xfrm>
            <a:off x="876137" y="474302"/>
            <a:ext cx="15555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工作重难</a:t>
            </a:r>
            <a:r>
              <a:rPr lang="zh-CN" altLang="en-US" sz="240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点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15849" y="1961380"/>
            <a:ext cx="2461292" cy="1746710"/>
          </a:xfrm>
          <a:prstGeom prst="roundRect">
            <a:avLst>
              <a:gd name="adj" fmla="val 8335"/>
            </a:avLst>
          </a:prstGeom>
          <a:blipFill dpi="0" rotWithShape="1">
            <a:blip r:embed="rId2" cstate="screen"/>
            <a:srcRect/>
            <a:stretch>
              <a:fillRect/>
            </a:stretch>
          </a:blip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201041" y="1962337"/>
            <a:ext cx="470082" cy="847757"/>
          </a:xfrm>
          <a:custGeom>
            <a:avLst/>
            <a:gdLst>
              <a:gd name="connsiteX0" fmla="*/ 0 w 618069"/>
              <a:gd name="connsiteY0" fmla="*/ 1272646 h 1272646"/>
              <a:gd name="connsiteX1" fmla="*/ 0 w 618069"/>
              <a:gd name="connsiteY1" fmla="*/ 330200 h 1272646"/>
              <a:gd name="connsiteX2" fmla="*/ 3 w 618069"/>
              <a:gd name="connsiteY2" fmla="*/ 330200 h 1272646"/>
              <a:gd name="connsiteX3" fmla="*/ 309036 w 618069"/>
              <a:gd name="connsiteY3" fmla="*/ 0 h 1272646"/>
              <a:gd name="connsiteX4" fmla="*/ 618069 w 618069"/>
              <a:gd name="connsiteY4" fmla="*/ 330200 h 1272646"/>
              <a:gd name="connsiteX5" fmla="*/ 618066 w 618069"/>
              <a:gd name="connsiteY5" fmla="*/ 330200 h 1272646"/>
              <a:gd name="connsiteX6" fmla="*/ 618066 w 618069"/>
              <a:gd name="connsiteY6" fmla="*/ 1272646 h 127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8069" h="1272646">
                <a:moveTo>
                  <a:pt x="0" y="1272646"/>
                </a:moveTo>
                <a:lnTo>
                  <a:pt x="0" y="330200"/>
                </a:lnTo>
                <a:lnTo>
                  <a:pt x="3" y="330200"/>
                </a:lnTo>
                <a:lnTo>
                  <a:pt x="309036" y="0"/>
                </a:lnTo>
                <a:lnTo>
                  <a:pt x="618069" y="330200"/>
                </a:lnTo>
                <a:lnTo>
                  <a:pt x="618066" y="330200"/>
                </a:lnTo>
                <a:lnTo>
                  <a:pt x="618066" y="1272646"/>
                </a:lnTo>
                <a:close/>
              </a:path>
            </a:pathLst>
          </a:cu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1068800" y="2235408"/>
            <a:ext cx="580349" cy="275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01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4881217" y="2000138"/>
            <a:ext cx="2461292" cy="1746710"/>
          </a:xfrm>
          <a:prstGeom prst="roundRect">
            <a:avLst>
              <a:gd name="adj" fmla="val 8335"/>
            </a:avLst>
          </a:prstGeom>
          <a:blipFill dpi="0" rotWithShape="1">
            <a:blip r:embed="rId3" cstate="screen"/>
            <a:srcRect/>
            <a:stretch>
              <a:fillRect/>
            </a:stretch>
          </a:blip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5400000">
            <a:off x="4866409" y="2001095"/>
            <a:ext cx="470082" cy="847757"/>
          </a:xfrm>
          <a:custGeom>
            <a:avLst/>
            <a:gdLst>
              <a:gd name="connsiteX0" fmla="*/ 0 w 618069"/>
              <a:gd name="connsiteY0" fmla="*/ 1272646 h 1272646"/>
              <a:gd name="connsiteX1" fmla="*/ 0 w 618069"/>
              <a:gd name="connsiteY1" fmla="*/ 330200 h 1272646"/>
              <a:gd name="connsiteX2" fmla="*/ 3 w 618069"/>
              <a:gd name="connsiteY2" fmla="*/ 330200 h 1272646"/>
              <a:gd name="connsiteX3" fmla="*/ 309036 w 618069"/>
              <a:gd name="connsiteY3" fmla="*/ 0 h 1272646"/>
              <a:gd name="connsiteX4" fmla="*/ 618069 w 618069"/>
              <a:gd name="connsiteY4" fmla="*/ 330200 h 1272646"/>
              <a:gd name="connsiteX5" fmla="*/ 618066 w 618069"/>
              <a:gd name="connsiteY5" fmla="*/ 330200 h 1272646"/>
              <a:gd name="connsiteX6" fmla="*/ 618066 w 618069"/>
              <a:gd name="connsiteY6" fmla="*/ 1272646 h 127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8069" h="1272646">
                <a:moveTo>
                  <a:pt x="0" y="1272646"/>
                </a:moveTo>
                <a:lnTo>
                  <a:pt x="0" y="330200"/>
                </a:lnTo>
                <a:lnTo>
                  <a:pt x="3" y="330200"/>
                </a:lnTo>
                <a:lnTo>
                  <a:pt x="309036" y="0"/>
                </a:lnTo>
                <a:lnTo>
                  <a:pt x="618069" y="330200"/>
                </a:lnTo>
                <a:lnTo>
                  <a:pt x="618066" y="330200"/>
                </a:lnTo>
                <a:lnTo>
                  <a:pt x="618066" y="1272646"/>
                </a:lnTo>
                <a:close/>
              </a:path>
            </a:pathLst>
          </a:cu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1"/>
          <p:cNvSpPr txBox="1">
            <a:spLocks noChangeArrowheads="1"/>
          </p:cNvSpPr>
          <p:nvPr/>
        </p:nvSpPr>
        <p:spPr bwMode="auto">
          <a:xfrm>
            <a:off x="4734168" y="2274166"/>
            <a:ext cx="5803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02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545373" y="2005029"/>
            <a:ext cx="2461292" cy="1746710"/>
          </a:xfrm>
          <a:prstGeom prst="roundRect">
            <a:avLst>
              <a:gd name="adj" fmla="val 8335"/>
            </a:avLst>
          </a:prstGeom>
          <a:blipFill>
            <a:blip r:embed="rId4" cstate="screen"/>
            <a:stretch>
              <a:fillRect/>
            </a:stretch>
          </a:blip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5400000">
            <a:off x="8530565" y="2005986"/>
            <a:ext cx="470082" cy="847757"/>
          </a:xfrm>
          <a:custGeom>
            <a:avLst/>
            <a:gdLst>
              <a:gd name="connsiteX0" fmla="*/ 0 w 618069"/>
              <a:gd name="connsiteY0" fmla="*/ 1272646 h 1272646"/>
              <a:gd name="connsiteX1" fmla="*/ 0 w 618069"/>
              <a:gd name="connsiteY1" fmla="*/ 330200 h 1272646"/>
              <a:gd name="connsiteX2" fmla="*/ 3 w 618069"/>
              <a:gd name="connsiteY2" fmla="*/ 330200 h 1272646"/>
              <a:gd name="connsiteX3" fmla="*/ 309036 w 618069"/>
              <a:gd name="connsiteY3" fmla="*/ 0 h 1272646"/>
              <a:gd name="connsiteX4" fmla="*/ 618069 w 618069"/>
              <a:gd name="connsiteY4" fmla="*/ 330200 h 1272646"/>
              <a:gd name="connsiteX5" fmla="*/ 618066 w 618069"/>
              <a:gd name="connsiteY5" fmla="*/ 330200 h 1272646"/>
              <a:gd name="connsiteX6" fmla="*/ 618066 w 618069"/>
              <a:gd name="connsiteY6" fmla="*/ 1272646 h 127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8069" h="1272646">
                <a:moveTo>
                  <a:pt x="0" y="1272646"/>
                </a:moveTo>
                <a:lnTo>
                  <a:pt x="0" y="330200"/>
                </a:lnTo>
                <a:lnTo>
                  <a:pt x="3" y="330200"/>
                </a:lnTo>
                <a:lnTo>
                  <a:pt x="309036" y="0"/>
                </a:lnTo>
                <a:lnTo>
                  <a:pt x="618069" y="330200"/>
                </a:lnTo>
                <a:lnTo>
                  <a:pt x="618066" y="330200"/>
                </a:lnTo>
                <a:lnTo>
                  <a:pt x="618066" y="1272646"/>
                </a:lnTo>
                <a:close/>
              </a:path>
            </a:pathLst>
          </a:custGeom>
          <a:solidFill>
            <a:srgbClr val="3C5F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1"/>
          <p:cNvSpPr txBox="1">
            <a:spLocks noChangeArrowheads="1"/>
          </p:cNvSpPr>
          <p:nvPr/>
        </p:nvSpPr>
        <p:spPr bwMode="auto">
          <a:xfrm>
            <a:off x="8398324" y="2279057"/>
            <a:ext cx="5803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cs typeface="+mn-ea"/>
                <a:sym typeface="+mn-lt"/>
              </a:rPr>
              <a:t>03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272816" y="-715811"/>
            <a:ext cx="1701908" cy="2190997"/>
            <a:chOff x="-272816" y="-715811"/>
            <a:chExt cx="1701908" cy="2190997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485" b="63461"/>
            <a:stretch>
              <a:fillRect/>
            </a:stretch>
          </p:blipFill>
          <p:spPr>
            <a:xfrm rot="18522662" flipV="1">
              <a:off x="-426155" y="-380061"/>
              <a:ext cx="2190997" cy="1519497"/>
            </a:xfrm>
            <a:custGeom>
              <a:avLst/>
              <a:gdLst>
                <a:gd name="connsiteX0" fmla="*/ 973170 w 2190997"/>
                <a:gd name="connsiteY0" fmla="*/ 1519497 h 1519497"/>
                <a:gd name="connsiteX1" fmla="*/ 2190997 w 2190997"/>
                <a:gd name="connsiteY1" fmla="*/ 0 h 1519497"/>
                <a:gd name="connsiteX2" fmla="*/ 0 w 2190997"/>
                <a:gd name="connsiteY2" fmla="*/ 0 h 1519497"/>
                <a:gd name="connsiteX3" fmla="*/ 0 w 2190997"/>
                <a:gd name="connsiteY3" fmla="*/ 739533 h 151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997" h="1519497">
                  <a:moveTo>
                    <a:pt x="973170" y="1519497"/>
                  </a:moveTo>
                  <a:lnTo>
                    <a:pt x="2190997" y="0"/>
                  </a:lnTo>
                  <a:lnTo>
                    <a:pt x="0" y="0"/>
                  </a:lnTo>
                  <a:lnTo>
                    <a:pt x="0" y="739533"/>
                  </a:lnTo>
                  <a:close/>
                </a:path>
              </a:pathLst>
            </a:cu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99" t="56678" r="20072"/>
            <a:stretch>
              <a:fillRect/>
            </a:stretch>
          </p:blipFill>
          <p:spPr>
            <a:xfrm rot="18433503">
              <a:off x="-766610" y="15380"/>
              <a:ext cx="1905434" cy="917845"/>
            </a:xfrm>
            <a:custGeom>
              <a:avLst/>
              <a:gdLst>
                <a:gd name="connsiteX0" fmla="*/ 2969950 w 4684178"/>
                <a:gd name="connsiteY0" fmla="*/ 0 h 2256362"/>
                <a:gd name="connsiteX1" fmla="*/ 4684178 w 4684178"/>
                <a:gd name="connsiteY1" fmla="*/ 2256362 h 2256362"/>
                <a:gd name="connsiteX2" fmla="*/ 0 w 4684178"/>
                <a:gd name="connsiteY2" fmla="*/ 2256362 h 225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84178" h="2256362">
                  <a:moveTo>
                    <a:pt x="2969950" y="0"/>
                  </a:moveTo>
                  <a:lnTo>
                    <a:pt x="4684178" y="2256362"/>
                  </a:lnTo>
                  <a:lnTo>
                    <a:pt x="0" y="2256362"/>
                  </a:lnTo>
                  <a:close/>
                </a:path>
              </a:pathLst>
            </a:custGeom>
          </p:spPr>
        </p:pic>
      </p:grpSp>
      <p:sp>
        <p:nvSpPr>
          <p:cNvPr id="26" name="1"/>
          <p:cNvSpPr txBox="1">
            <a:spLocks noChangeArrowheads="1"/>
          </p:cNvSpPr>
          <p:nvPr/>
        </p:nvSpPr>
        <p:spPr bwMode="auto">
          <a:xfrm>
            <a:off x="876136" y="474302"/>
            <a:ext cx="15857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noProof="0" dirty="0">
                <a:solidFill>
                  <a:srgbClr val="3C5F97"/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工作重难点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3C5F97"/>
              </a:solidFill>
              <a:effectLst/>
              <a:uLnTx/>
              <a:uFillTx/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135</Words>
  <Application>Microsoft Office PowerPoint</Application>
  <PresentationFormat>宽屏</PresentationFormat>
  <Paragraphs>64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inpin heiti</vt:lpstr>
      <vt:lpstr>Nexa Light</vt:lpstr>
      <vt:lpstr>等线</vt:lpstr>
      <vt:lpstr>等线 Light</vt:lpstr>
      <vt:lpstr>方正悠宋体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BMI</dc:creator>
  <cp:lastModifiedBy>tj</cp:lastModifiedBy>
  <cp:revision>124</cp:revision>
  <dcterms:created xsi:type="dcterms:W3CDTF">2020-11-08T08:09:00Z</dcterms:created>
  <dcterms:modified xsi:type="dcterms:W3CDTF">2024-03-15T14:24:36Z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2052-11.1.0.10577</vt:lpwstr>
  </property>
  <property fmtid="{D5CDD505-2E9C-101B-9397-08002B2CF9AE}" pid="3" name="ICV">
    <vt:lpwstr>F64A363E1F4B493099B9FB6F1D6DEB17</vt:lpwstr>
  </property>
</Properties>
</file>